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83" r:id="rId4"/>
    <p:sldId id="279" r:id="rId5"/>
    <p:sldId id="284" r:id="rId6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歡迎使用" id="{E75E278A-FF0E-49A4-B170-79828D63BBAD}">
          <p14:sldIdLst>
            <p14:sldId id="256"/>
            <p14:sldId id="271"/>
            <p14:sldId id="283"/>
            <p14:sldId id="279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FB6"/>
    <a:srgbClr val="D24726"/>
    <a:srgbClr val="404040"/>
    <a:srgbClr val="FF9B45"/>
    <a:srgbClr val="DD462F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14" autoAdjust="0"/>
  </p:normalViewPr>
  <p:slideViewPr>
    <p:cSldViewPr snapToGrid="0">
      <p:cViewPr varScale="1">
        <p:scale>
          <a:sx n="80" d="100"/>
          <a:sy n="80" d="100"/>
        </p:scale>
        <p:origin x="120" y="6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4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C888CBF-77FF-41D3-81C6-05FD54C54779}" type="datetime2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2019年3月19日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719BCF5-5928-4F04-BB88-8CC1704F9FB4}" type="datetime2">
              <a:rPr lang="zh-TW" altLang="en-US" smtClean="0"/>
              <a:pPr/>
              <a:t>2019年3月19日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89FE839-260C-4858-8204-1BDC25978615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FE839-260C-4858-8204-1BDC25978615}" type="slidenum">
              <a:rPr lang="en-US" altLang="zh-TW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1955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FE839-260C-4858-8204-1BDC25978615}" type="slidenum">
              <a:rPr lang="en-US" altLang="zh-TW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1014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FE839-260C-4858-8204-1BDC25978615}" type="slidenum">
              <a:rPr lang="en-US" altLang="zh-TW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672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FE839-260C-4858-8204-1BDC25978615}" type="slidenum">
              <a:rPr lang="en-US" altLang="zh-TW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9049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2" name="直線接點​​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編輯母片文字樣式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第二層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第三層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第四層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6" name="日期預留位置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B772D62-8D91-4DDB-8C98-EA01C59AD170}" type="datetime2">
              <a:rPr lang="zh-TW" altLang="en-US" smtClean="0"/>
              <a:pPr/>
              <a:t>2019年3月19日</a:t>
            </a:fld>
            <a:endParaRPr lang="zh-TW" altLang="en-US" dirty="0"/>
          </a:p>
        </p:txBody>
      </p:sp>
      <p:sp>
        <p:nvSpPr>
          <p:cNvPr id="7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8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60EDB8-5305-433F-BE41-D7A86D811DB3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7" name="內容預留位置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編輯母片文字樣式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第二層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第三層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第四層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編輯母片文字樣式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zh-TW" altLang="en-US" noProof="0" dirty="0"/>
              <a:t>第二層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zh-TW" altLang="en-US" noProof="0" dirty="0"/>
              <a:t>第三層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zh-TW" altLang="en-US" noProof="0" dirty="0"/>
              <a:t>第四層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zh-TW" altLang="en-US" noProof="0" dirty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FAC5D40-2583-48C6-98C8-DEB96099EFA2}" type="datetime2">
              <a:rPr lang="zh-TW" altLang="en-US" smtClean="0"/>
              <a:pPr/>
              <a:t>2019年3月19日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60EDB8-5305-433F-BE41-D7A86D811DB3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cxnSp>
        <p:nvCxnSpPr>
          <p:cNvPr id="8" name="直線接點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c.asia.edu.tw/files/13-1032-68165.php?Lang=zh-t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oodle.asia.edu.tw/" TargetMode="External"/><Relationship Id="rId4" Type="http://schemas.openxmlformats.org/officeDocument/2006/relationships/hyperlink" Target="http://surv.asia.edu.tw/index.php/522812?lang=zh-Hant-T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icroprogram.asia.edu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WL4YN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1942625"/>
            <a:ext cx="10515600" cy="830997"/>
          </a:xfrm>
        </p:spPr>
        <p:txBody>
          <a:bodyPr rtlCol="0" anchor="ctr" anchorCtr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先修活動系列課程</a:t>
            </a:r>
            <a:endParaRPr lang="en-US" altLang="zh-TW" sz="480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581826"/>
          </a:xfrm>
        </p:spPr>
        <p:txBody>
          <a:bodyPr rtlCol="0">
            <a:spAutoFit/>
          </a:bodyPr>
          <a:lstStyle/>
          <a:p>
            <a:pPr marL="0" indent="0" rtl="0">
              <a:buNone/>
            </a:pPr>
            <a:r>
              <a:rPr lang="zh-TW" altLang="en-US" sz="2400" dirty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高中遠距先修課程</a:t>
            </a: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272798AB-81E0-4EB1-B5FD-08594C0AACF5}"/>
              </a:ext>
            </a:extLst>
          </p:cNvPr>
          <p:cNvSpPr txBox="1">
            <a:spLocks/>
          </p:cNvSpPr>
          <p:nvPr/>
        </p:nvSpPr>
        <p:spPr>
          <a:xfrm>
            <a:off x="855620" y="3505755"/>
            <a:ext cx="9582736" cy="581826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dirty="0">
                <a:solidFill>
                  <a:schemeClr val="bg1"/>
                </a:solidFill>
              </a:rPr>
              <a:t>英語文先修營</a:t>
            </a: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269C9C06-E8B4-435A-9ABC-EB9441E4ADB3}"/>
              </a:ext>
            </a:extLst>
          </p:cNvPr>
          <p:cNvSpPr txBox="1">
            <a:spLocks/>
          </p:cNvSpPr>
          <p:nvPr/>
        </p:nvSpPr>
        <p:spPr>
          <a:xfrm>
            <a:off x="855620" y="4078404"/>
            <a:ext cx="9582736" cy="581826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dirty="0">
                <a:solidFill>
                  <a:schemeClr val="bg1"/>
                </a:solidFill>
              </a:rPr>
              <a:t>新生先修微學程活動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zh-TW" altLang="en-US" b="1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 Light" panose="020B0502040204020203" pitchFamily="34" charset="0"/>
              </a:rPr>
              <a:t>活動時間</a:t>
            </a:r>
            <a:endParaRPr lang="zh-tw" b="1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Segoe UI Light" panose="020B0502040204020203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6774C685-C983-46BB-82B9-AF1B2B3FC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329615"/>
              </p:ext>
            </p:extLst>
          </p:nvPr>
        </p:nvGraphicFramePr>
        <p:xfrm>
          <a:off x="1411544" y="1287374"/>
          <a:ext cx="8244000" cy="5459541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088000">
                  <a:extLst>
                    <a:ext uri="{9D8B030D-6E8A-4147-A177-3AD203B41FA5}">
                      <a16:colId xmlns:a16="http://schemas.microsoft.com/office/drawing/2014/main" val="4259965490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val="1589485319"/>
                    </a:ext>
                  </a:extLst>
                </a:gridCol>
                <a:gridCol w="3852000">
                  <a:extLst>
                    <a:ext uri="{9D8B030D-6E8A-4147-A177-3AD203B41FA5}">
                      <a16:colId xmlns:a16="http://schemas.microsoft.com/office/drawing/2014/main" val="2921761608"/>
                    </a:ext>
                  </a:extLst>
                </a:gridCol>
              </a:tblGrid>
              <a:tr h="187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</a:rPr>
                        <a:t>起訖時間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</a:rPr>
                        <a:t>項目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</a:rPr>
                        <a:t>備註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/>
                </a:tc>
                <a:extLst>
                  <a:ext uri="{0D108BD9-81ED-4DB2-BD59-A6C34878D82A}">
                    <a16:rowId xmlns:a16="http://schemas.microsoft.com/office/drawing/2014/main" val="3352119397"/>
                  </a:ext>
                </a:extLst>
              </a:tr>
              <a:tr h="6091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3/25(</a:t>
                      </a:r>
                      <a:r>
                        <a:rPr lang="zh-TW" sz="1600" dirty="0">
                          <a:effectLst/>
                        </a:rPr>
                        <a:t>一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r>
                        <a:rPr lang="zh-TW" sz="1600" dirty="0">
                          <a:effectLst/>
                        </a:rPr>
                        <a:t>至</a:t>
                      </a:r>
                      <a:r>
                        <a:rPr lang="en-US" sz="1600" dirty="0">
                          <a:effectLst/>
                        </a:rPr>
                        <a:t>9/2(</a:t>
                      </a:r>
                      <a:r>
                        <a:rPr lang="zh-TW" sz="1600" dirty="0">
                          <a:effectLst/>
                        </a:rPr>
                        <a:t>一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</a:rPr>
                        <a:t>高中遠距先修課程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8CFB6"/>
                          </a:highlight>
                        </a:rPr>
                        <a:t>1.</a:t>
                      </a:r>
                      <a:r>
                        <a:rPr lang="zh-TW" sz="1600" dirty="0">
                          <a:effectLst/>
                          <a:highlight>
                            <a:srgbClr val="F8CFB6"/>
                          </a:highlight>
                        </a:rPr>
                        <a:t>學生須事先報名始得參加</a:t>
                      </a:r>
                      <a:r>
                        <a:rPr lang="en-US" sz="1600" dirty="0">
                          <a:effectLst/>
                          <a:highlight>
                            <a:srgbClr val="F8CFB6"/>
                          </a:highlight>
                        </a:rPr>
                        <a:t>(</a:t>
                      </a:r>
                      <a:r>
                        <a:rPr lang="zh-TW" sz="1600" dirty="0">
                          <a:effectLst/>
                          <a:highlight>
                            <a:srgbClr val="F8CFB6"/>
                          </a:highlight>
                        </a:rPr>
                        <a:t>無須繳費</a:t>
                      </a:r>
                      <a:r>
                        <a:rPr lang="en-US" sz="1600" dirty="0">
                          <a:effectLst/>
                          <a:highlight>
                            <a:srgbClr val="F8CFB6"/>
                          </a:highlight>
                        </a:rPr>
                        <a:t>)</a:t>
                      </a:r>
                      <a:endParaRPr lang="zh-TW" sz="1600" dirty="0">
                        <a:effectLst/>
                        <a:highlight>
                          <a:srgbClr val="F8CFB6"/>
                        </a:highlight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r>
                        <a:rPr lang="zh-TW" sz="1600" dirty="0">
                          <a:effectLst/>
                        </a:rPr>
                        <a:t>報名時間</a:t>
                      </a:r>
                      <a:r>
                        <a:rPr lang="en-US" sz="1600" dirty="0">
                          <a:effectLst/>
                        </a:rPr>
                        <a:t>:3/25-4/17</a:t>
                      </a:r>
                      <a:r>
                        <a:rPr lang="zh-TW" sz="1600" dirty="0">
                          <a:effectLst/>
                        </a:rPr>
                        <a:t>下午</a:t>
                      </a:r>
                      <a:r>
                        <a:rPr lang="en-US" sz="1600" dirty="0">
                          <a:effectLst/>
                        </a:rPr>
                        <a:t>3</a:t>
                      </a:r>
                      <a:r>
                        <a:rPr lang="zh-TW" sz="1600" dirty="0">
                          <a:effectLst/>
                        </a:rPr>
                        <a:t>點截止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/>
                </a:tc>
                <a:extLst>
                  <a:ext uri="{0D108BD9-81ED-4DB2-BD59-A6C34878D82A}">
                    <a16:rowId xmlns:a16="http://schemas.microsoft.com/office/drawing/2014/main" val="2210058819"/>
                  </a:ext>
                </a:extLst>
              </a:tr>
              <a:tr h="15018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6/3(</a:t>
                      </a:r>
                      <a:r>
                        <a:rPr lang="zh-TW" sz="1600" dirty="0">
                          <a:effectLst/>
                        </a:rPr>
                        <a:t>一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r>
                        <a:rPr lang="zh-TW" sz="1600" dirty="0">
                          <a:effectLst/>
                        </a:rPr>
                        <a:t>至</a:t>
                      </a:r>
                      <a:r>
                        <a:rPr lang="en-US" sz="1600" dirty="0">
                          <a:effectLst/>
                        </a:rPr>
                        <a:t>8/9(</a:t>
                      </a:r>
                      <a:r>
                        <a:rPr lang="zh-TW" sz="1600" dirty="0">
                          <a:effectLst/>
                        </a:rPr>
                        <a:t>五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</a:rPr>
                        <a:t>英語文先修營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1.</a:t>
                      </a:r>
                      <a:r>
                        <a:rPr lang="zh-TW" sz="1600" dirty="0">
                          <a:effectLst/>
                          <a:highlight>
                            <a:srgbClr val="C0C0C0"/>
                          </a:highlight>
                        </a:rPr>
                        <a:t>學生須事先報名、繳費始得參加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r>
                        <a:rPr lang="zh-TW" sz="1600" dirty="0">
                          <a:effectLst/>
                        </a:rPr>
                        <a:t>報名時間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r>
                        <a:rPr lang="zh-TW" sz="1600" dirty="0">
                          <a:effectLst/>
                        </a:rPr>
                        <a:t>即日起</a:t>
                      </a:r>
                      <a:r>
                        <a:rPr lang="en-US" sz="1600" dirty="0">
                          <a:effectLst/>
                        </a:rPr>
                        <a:t>-5/17</a:t>
                      </a:r>
                      <a:r>
                        <a:rPr lang="zh-TW" sz="1600" dirty="0">
                          <a:effectLst/>
                        </a:rPr>
                        <a:t>，名額</a:t>
                      </a:r>
                      <a:r>
                        <a:rPr lang="en-US" sz="1600" dirty="0">
                          <a:effectLst/>
                        </a:rPr>
                        <a:t>240</a:t>
                      </a:r>
                      <a:r>
                        <a:rPr lang="zh-TW" sz="1600" dirty="0">
                          <a:effectLst/>
                        </a:rPr>
                        <a:t>名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  <a:r>
                        <a:rPr lang="zh-TW" sz="1600" dirty="0">
                          <a:effectLst/>
                        </a:rPr>
                        <a:t>本活動分為線上及實體面授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zh-TW" sz="1600" dirty="0">
                          <a:effectLst/>
                        </a:rPr>
                        <a:t>到校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r>
                        <a:rPr lang="zh-TW" sz="1600" dirty="0">
                          <a:effectLst/>
                        </a:rPr>
                        <a:t>課程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zh-TW" sz="1600" dirty="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 </a:t>
                      </a:r>
                      <a:r>
                        <a:rPr lang="zh-TW" sz="1600" dirty="0">
                          <a:effectLst/>
                        </a:rPr>
                        <a:t>線上：</a:t>
                      </a:r>
                      <a:r>
                        <a:rPr lang="en-US" sz="1600" dirty="0">
                          <a:effectLst/>
                        </a:rPr>
                        <a:t>6/3~7/12</a:t>
                      </a:r>
                      <a:endParaRPr lang="zh-TW" sz="1600" dirty="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 </a:t>
                      </a:r>
                      <a:r>
                        <a:rPr lang="zh-TW" sz="1600" dirty="0">
                          <a:effectLst/>
                        </a:rPr>
                        <a:t>實體面授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zh-TW" sz="1600" dirty="0">
                          <a:effectLst/>
                        </a:rPr>
                        <a:t>到校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r>
                        <a:rPr lang="zh-TW" sz="1600" dirty="0">
                          <a:effectLst/>
                        </a:rPr>
                        <a:t>：</a:t>
                      </a:r>
                      <a:r>
                        <a:rPr lang="en-US" sz="1600" dirty="0">
                          <a:effectLst/>
                        </a:rPr>
                        <a:t>7/</a:t>
                      </a:r>
                      <a:r>
                        <a:rPr lang="en-US" sz="1600" u="sng" dirty="0">
                          <a:effectLst/>
                        </a:rPr>
                        <a:t>15</a:t>
                      </a:r>
                      <a:r>
                        <a:rPr lang="en-US" sz="1600" dirty="0">
                          <a:effectLst/>
                        </a:rPr>
                        <a:t>~8/8</a:t>
                      </a:r>
                      <a:endParaRPr lang="zh-TW" sz="1600" dirty="0">
                        <a:effectLst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</a:t>
                      </a:r>
                      <a:r>
                        <a:rPr lang="zh-TW" sz="1600" dirty="0">
                          <a:effectLst/>
                        </a:rPr>
                        <a:t>實體面授期間在校住宿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/>
                </a:tc>
                <a:extLst>
                  <a:ext uri="{0D108BD9-81ED-4DB2-BD59-A6C34878D82A}">
                    <a16:rowId xmlns:a16="http://schemas.microsoft.com/office/drawing/2014/main" val="3855694378"/>
                  </a:ext>
                </a:extLst>
              </a:tr>
              <a:tr h="9136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7/2(</a:t>
                      </a:r>
                      <a:r>
                        <a:rPr lang="zh-TW" sz="1600" dirty="0">
                          <a:effectLst/>
                        </a:rPr>
                        <a:t>二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r>
                        <a:rPr lang="zh-TW" sz="1600" dirty="0">
                          <a:effectLst/>
                        </a:rPr>
                        <a:t>至</a:t>
                      </a:r>
                      <a:r>
                        <a:rPr lang="en-US" sz="1600" dirty="0">
                          <a:effectLst/>
                        </a:rPr>
                        <a:t>7/10(</a:t>
                      </a:r>
                      <a:r>
                        <a:rPr lang="zh-TW" sz="1600" dirty="0">
                          <a:effectLst/>
                        </a:rPr>
                        <a:t>三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</a:rPr>
                        <a:t>新生先修微學程活動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1.</a:t>
                      </a:r>
                      <a:r>
                        <a:rPr lang="zh-TW" sz="1600" dirty="0">
                          <a:effectLst/>
                          <a:highlight>
                            <a:srgbClr val="C0C0C0"/>
                          </a:highlight>
                        </a:rPr>
                        <a:t>學生須事先報名、繳費始得參加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r>
                        <a:rPr lang="zh-TW" sz="1600" dirty="0">
                          <a:effectLst/>
                        </a:rPr>
                        <a:t>報名時間</a:t>
                      </a:r>
                      <a:r>
                        <a:rPr lang="en-US" sz="1600" dirty="0">
                          <a:effectLst/>
                        </a:rPr>
                        <a:t>:5/6-6/17</a:t>
                      </a:r>
                      <a:r>
                        <a:rPr lang="zh-TW" sz="1600" dirty="0">
                          <a:effectLst/>
                        </a:rPr>
                        <a:t>下午</a:t>
                      </a:r>
                      <a:r>
                        <a:rPr lang="en-US" sz="1600" dirty="0">
                          <a:effectLst/>
                        </a:rPr>
                        <a:t>3</a:t>
                      </a:r>
                      <a:r>
                        <a:rPr lang="zh-TW" sz="1600" dirty="0">
                          <a:effectLst/>
                        </a:rPr>
                        <a:t>點截止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  <a:r>
                        <a:rPr lang="zh-TW" sz="1600" dirty="0">
                          <a:effectLst/>
                        </a:rPr>
                        <a:t>各學院活動起訖時間不同請留意</a:t>
                      </a:r>
                      <a:endParaRPr lang="zh-TW" sz="16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2915" marR="52915" marT="0" marB="0"/>
                </a:tc>
                <a:extLst>
                  <a:ext uri="{0D108BD9-81ED-4DB2-BD59-A6C34878D82A}">
                    <a16:rowId xmlns:a16="http://schemas.microsoft.com/office/drawing/2014/main" val="2284325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dirty="0">
                <a:cs typeface="Segoe UI Light" panose="020B0502040204020203" pitchFamily="34" charset="0"/>
              </a:rPr>
              <a:t>高中遠距先修課程</a:t>
            </a:r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Segoe UI Light" panose="020B0502040204020203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5417F4A-70DF-4B6E-B1F5-D61096A07243}"/>
              </a:ext>
            </a:extLst>
          </p:cNvPr>
          <p:cNvSpPr/>
          <p:nvPr/>
        </p:nvSpPr>
        <p:spPr>
          <a:xfrm>
            <a:off x="521207" y="1151587"/>
            <a:ext cx="9789856" cy="128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高中遠距先修課程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宣傳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):</a:t>
            </a:r>
            <a:r>
              <a:rPr lang="en-US" altLang="zh-TW" u="sng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http://ac.asia.edu.tw/files/13-1032-68165.php?Lang=</a:t>
            </a:r>
            <a:r>
              <a:rPr lang="en-US" altLang="zh-TW" u="sng" dirty="0" err="1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zh-tw</a:t>
            </a:r>
            <a:endParaRPr lang="en-US" altLang="zh-TW" u="sng" dirty="0">
              <a:solidFill>
                <a:srgbClr val="0563C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/>
              <a:t>報名網址：</a:t>
            </a:r>
            <a:r>
              <a:rPr lang="en-US" altLang="zh-TW" u="sng" dirty="0">
                <a:hlinkClick r:id="rId4"/>
              </a:rPr>
              <a:t>http://surv.asia.edu.tw/index.php/522812?lang=zh-Hant-TW</a:t>
            </a:r>
            <a:endParaRPr lang="en-US" altLang="zh-TW" u="sng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/>
              <a:t>上課網址：</a:t>
            </a:r>
            <a:r>
              <a:rPr lang="en-US" altLang="zh-TW" u="sng" dirty="0">
                <a:hlinkClick r:id="rId5"/>
              </a:rPr>
              <a:t>https://moodle.asia.edu.tw/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EA560A3-FF48-493A-AED8-07B5EFEF4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34631"/>
              </p:ext>
            </p:extLst>
          </p:nvPr>
        </p:nvGraphicFramePr>
        <p:xfrm>
          <a:off x="2514601" y="3611469"/>
          <a:ext cx="9461505" cy="2873552"/>
        </p:xfrm>
        <a:graphic>
          <a:graphicData uri="http://schemas.openxmlformats.org/drawingml/2006/table">
            <a:tbl>
              <a:tblPr/>
              <a:tblGrid>
                <a:gridCol w="3230407">
                  <a:extLst>
                    <a:ext uri="{9D8B030D-6E8A-4147-A177-3AD203B41FA5}">
                      <a16:colId xmlns:a16="http://schemas.microsoft.com/office/drawing/2014/main" val="401944171"/>
                    </a:ext>
                  </a:extLst>
                </a:gridCol>
                <a:gridCol w="2440752">
                  <a:extLst>
                    <a:ext uri="{9D8B030D-6E8A-4147-A177-3AD203B41FA5}">
                      <a16:colId xmlns:a16="http://schemas.microsoft.com/office/drawing/2014/main" val="1802403596"/>
                    </a:ext>
                  </a:extLst>
                </a:gridCol>
                <a:gridCol w="3790346">
                  <a:extLst>
                    <a:ext uri="{9D8B030D-6E8A-4147-A177-3AD203B41FA5}">
                      <a16:colId xmlns:a16="http://schemas.microsoft.com/office/drawing/2014/main" val="3520691888"/>
                    </a:ext>
                  </a:extLst>
                </a:gridCol>
              </a:tblGrid>
              <a:tr h="338892"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日期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活動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備註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128060"/>
                  </a:ext>
                </a:extLst>
              </a:tr>
              <a:tr h="365322">
                <a:tc>
                  <a:txBody>
                    <a:bodyPr/>
                    <a:lstStyle/>
                    <a:p>
                      <a:pPr fontAlgn="t"/>
                      <a:r>
                        <a:rPr lang="en-US" altLang="zh-TW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～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線上報名及選課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名額有限，額滿為止。</a:t>
                      </a:r>
                      <a:endParaRPr lang="zh-TW" altLang="en-US" sz="1800" dirty="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76881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fontAlgn="t"/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下午</a:t>
                      </a:r>
                      <a:r>
                        <a:rPr lang="en-US" altLang="zh-TW" sz="1800">
                          <a:effectLst/>
                        </a:rPr>
                        <a:t>3:00</a:t>
                      </a:r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前報名截止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503670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 fontAlgn="t"/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線上公告錄取名單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 dirty="0">
                          <a:effectLst/>
                        </a:rPr>
                        <a:t> </a:t>
                      </a: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54900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fontAlgn="t"/>
                      <a:r>
                        <a:rPr lang="en-US" altLang="zh-TW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8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線上課程開始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學生可進入系統上課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795552"/>
                  </a:ext>
                </a:extLst>
              </a:tr>
              <a:tr h="365732">
                <a:tc>
                  <a:txBody>
                    <a:bodyPr/>
                    <a:lstStyle/>
                    <a:p>
                      <a:pPr fontAlgn="t"/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課程結束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學生請依各課程規範繳交成果或作業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29626"/>
                  </a:ext>
                </a:extLst>
              </a:tr>
              <a:tr h="392907">
                <a:tc>
                  <a:txBody>
                    <a:bodyPr/>
                    <a:lstStyle/>
                    <a:p>
                      <a:pPr fontAlgn="t"/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～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zh-TW" altLang="en-US" sz="18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授課教師考核學生修習結果</a:t>
                      </a:r>
                      <a:endParaRPr lang="zh-TW" altLang="en-US" sz="180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858338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fontAlgn="t"/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～</a:t>
                      </a: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zh-TW" altLang="en-US" sz="18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學生可於</a:t>
                      </a:r>
                      <a:r>
                        <a:rPr lang="en-US" altLang="zh-TW" sz="1800" dirty="0">
                          <a:effectLst/>
                        </a:rPr>
                        <a:t>MOODLE</a:t>
                      </a:r>
                      <a:r>
                        <a:rPr lang="zh-TW" altLang="en-US" sz="18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中查詢修習結果及列印修課證明書</a:t>
                      </a:r>
                      <a:endParaRPr lang="zh-TW" altLang="en-US" sz="1800" dirty="0">
                        <a:effectLst/>
                      </a:endParaRPr>
                    </a:p>
                  </a:txBody>
                  <a:tcPr marL="12510" marR="12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16875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F3AE4F78-4494-40B7-A873-54230247E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35" y="2377352"/>
            <a:ext cx="1142652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u"/>
              <a:tabLst/>
            </a:pPr>
            <a:r>
              <a:rPr kumimoji="0" lang="zh-TW" altLang="zh-TW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預計開授課程:幼兒健康與安全、設計繪畫、時尚繪圖、視窗程式設計、網頁系統開發、互動式多媒體設計、</a:t>
            </a:r>
            <a:endParaRPr kumimoji="0" lang="en-US" altLang="zh-TW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lvl="0"/>
            <a:r>
              <a:rPr lang="zh-TW" altLang="en-US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  </a:t>
            </a:r>
            <a:r>
              <a:rPr kumimoji="0" lang="zh-TW" altLang="zh-TW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資料庫系統概論、統計學(一)、休閒美學、商業套裝軟體、生物產業分析</a:t>
            </a:r>
            <a:r>
              <a:rPr lang="zh-TW" altLang="zh-TW" dirty="0">
                <a:solidFill>
                  <a:srgbClr val="000000"/>
                </a:solidFill>
                <a:latin typeface="Verdana" panose="020B0604030504040204" pitchFamily="34" charset="0"/>
              </a:rPr>
              <a:t>、社區工作實務、</a:t>
            </a:r>
            <a:endParaRPr kumimoji="0" lang="en-US" altLang="zh-TW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                    </a:t>
            </a:r>
            <a:r>
              <a:rPr kumimoji="0" lang="zh-TW" altLang="zh-TW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生物科技專利搜尋與管理、人類行為與社會環境、電腦繪圖(一)、生命科學倫理-3、</a:t>
            </a:r>
            <a:endParaRPr kumimoji="0" lang="en-US" altLang="zh-TW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zh-TW" altLang="en-US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  </a:t>
            </a:r>
            <a:r>
              <a:rPr kumimoji="0" lang="zh-TW" altLang="zh-TW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生命的奧秘：老化與保健-3</a:t>
            </a:r>
            <a:endParaRPr kumimoji="0" lang="zh-TW" altLang="zh-TW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u"/>
              <a:tabLst/>
            </a:pPr>
            <a:r>
              <a:rPr kumimoji="0" lang="zh-TW" altLang="zh-TW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活動重要日程</a:t>
            </a:r>
            <a:endParaRPr kumimoji="0" lang="zh-TW" altLang="zh-TW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73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dirty="0">
                <a:cs typeface="Segoe UI Light" panose="020B0502040204020203" pitchFamily="34" charset="0"/>
              </a:rPr>
              <a:t>新生先修微學程</a:t>
            </a:r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Segoe UI Light" panose="020B0502040204020203" pitchFamily="34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3A9D992-706E-4D41-B139-3BEBDA5EB0CE}"/>
              </a:ext>
            </a:extLst>
          </p:cNvPr>
          <p:cNvSpPr/>
          <p:nvPr/>
        </p:nvSpPr>
        <p:spPr>
          <a:xfrm>
            <a:off x="521206" y="1343453"/>
            <a:ext cx="5975847" cy="2222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新生先修微學程活動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宣傳及報名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):</a:t>
            </a:r>
            <a:r>
              <a:rPr lang="en-US" altLang="zh-TW" u="sng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http://microprogram.asia.edu.tw/</a:t>
            </a:r>
            <a:endParaRPr lang="en-US" altLang="zh-TW" u="sng" dirty="0">
              <a:solidFill>
                <a:srgbClr val="0563C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繳費情形查詢：學生學籍管理系統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8-6-3</a:t>
            </a:r>
          </a:p>
          <a:p>
            <a:pPr marL="285750" indent="-28575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各學院宣傳網頁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7C1EF66-7720-4ED1-BA56-178652D43B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358" y="0"/>
            <a:ext cx="548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dirty="0">
                <a:cs typeface="Segoe UI Light" panose="020B0502040204020203" pitchFamily="34" charset="0"/>
              </a:rPr>
              <a:t>新生先修微學程</a:t>
            </a:r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Segoe UI Light" panose="020B0502040204020203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37F2CBA-8B62-4CA3-A4F8-6FC23CE15FF3}"/>
              </a:ext>
            </a:extLst>
          </p:cNvPr>
          <p:cNvSpPr/>
          <p:nvPr/>
        </p:nvSpPr>
        <p:spPr>
          <a:xfrm>
            <a:off x="521206" y="1357735"/>
            <a:ext cx="5628464" cy="5607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英語文先修營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報名系統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): </a:t>
            </a:r>
            <a:r>
              <a:rPr lang="en-US" altLang="zh-TW" u="sng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https://goo.gl/WL4YNQ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6EF5A7D-4D69-41B4-BB11-0C183BF4042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0682" t="10526" r="33" b="15205"/>
          <a:stretch/>
        </p:blipFill>
        <p:spPr>
          <a:xfrm>
            <a:off x="6424864" y="2452824"/>
            <a:ext cx="5245768" cy="33470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714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4333_TF10001108" id="{202938DD-45B2-4AEA-88BB-062C7632CB76}" vid="{437C4967-8FD0-46A6-8EB1-7A96E71DD2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歡迎使用 PowerPoint</Template>
  <TotalTime>36</TotalTime>
  <Words>514</Words>
  <Application>Microsoft Office PowerPoint</Application>
  <PresentationFormat>寬螢幕</PresentationFormat>
  <Paragraphs>66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5" baseType="lpstr">
      <vt:lpstr>Microsoft JhengHei UI</vt:lpstr>
      <vt:lpstr>微軟正黑體</vt:lpstr>
      <vt:lpstr>新細明體</vt:lpstr>
      <vt:lpstr>Arial</vt:lpstr>
      <vt:lpstr>Calibri</vt:lpstr>
      <vt:lpstr>Segoe UI</vt:lpstr>
      <vt:lpstr>Segoe UI Light</vt:lpstr>
      <vt:lpstr>Verdana</vt:lpstr>
      <vt:lpstr>Wingdings</vt:lpstr>
      <vt:lpstr>WelcomeDoc</vt:lpstr>
      <vt:lpstr>先修活動系列課程</vt:lpstr>
      <vt:lpstr>活動時間</vt:lpstr>
      <vt:lpstr>高中遠距先修課程</vt:lpstr>
      <vt:lpstr>新生先修微學程</vt:lpstr>
      <vt:lpstr>新生先修微學程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先修活動系列課程</dc:title>
  <dc:creator>asia3110</dc:creator>
  <cp:keywords/>
  <cp:lastModifiedBy>asia3110</cp:lastModifiedBy>
  <cp:revision>6</cp:revision>
  <dcterms:created xsi:type="dcterms:W3CDTF">2019-03-19T00:17:08Z</dcterms:created>
  <dcterms:modified xsi:type="dcterms:W3CDTF">2019-03-19T00:53:35Z</dcterms:modified>
  <cp:version/>
</cp:coreProperties>
</file>