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437" r:id="rId2"/>
    <p:sldId id="444" r:id="rId3"/>
    <p:sldId id="446" r:id="rId4"/>
    <p:sldId id="447" r:id="rId5"/>
    <p:sldId id="442" r:id="rId6"/>
    <p:sldId id="448" r:id="rId7"/>
    <p:sldId id="443" r:id="rId8"/>
    <p:sldId id="445" r:id="rId9"/>
    <p:sldId id="449" r:id="rId10"/>
    <p:sldId id="439" r:id="rId11"/>
  </p:sldIdLst>
  <p:sldSz cx="12192000" cy="6858000"/>
  <p:notesSz cx="6797675" cy="9926638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25E5076-3810-47DD-B79F-674D7AD40C01}" styleName="深色樣式 1 - 輔色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1E4AEA4-8DFA-4A89-87EB-49C32662AFE0}" styleName="中等深淺樣式 2 - 輔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85948" autoAdjust="0"/>
  </p:normalViewPr>
  <p:slideViewPr>
    <p:cSldViewPr snapToGrid="0">
      <p:cViewPr varScale="1">
        <p:scale>
          <a:sx n="95" d="100"/>
          <a:sy n="95" d="100"/>
        </p:scale>
        <p:origin x="52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54FFF7-24BD-412E-B41E-5654AAC531A8}" type="datetimeFigureOut">
              <a:rPr lang="zh-TW" altLang="en-US" smtClean="0"/>
              <a:t>2021/1/20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6D44D2-7873-41F5-9E8F-9A1E22DF44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556331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6D44D2-7873-41F5-9E8F-9A1E22DF4471}" type="slidenum">
              <a:rPr lang="zh-TW" altLang="en-US" smtClean="0"/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351849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6D44D2-7873-41F5-9E8F-9A1E22DF4471}" type="slidenum">
              <a:rPr lang="zh-TW" altLang="en-US" smtClean="0"/>
              <a:t>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908937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6D44D2-7873-41F5-9E8F-9A1E22DF4471}" type="slidenum">
              <a:rPr lang="zh-TW" altLang="en-US" smtClean="0"/>
              <a:t>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997259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6D44D2-7873-41F5-9E8F-9A1E22DF4471}" type="slidenum">
              <a:rPr lang="zh-TW" altLang="en-US" smtClean="0"/>
              <a:t>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120918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6D44D2-7873-41F5-9E8F-9A1E22DF4471}" type="slidenum">
              <a:rPr lang="zh-TW" altLang="en-US" smtClean="0"/>
              <a:t>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50349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6D44D2-7873-41F5-9E8F-9A1E22DF4471}" type="slidenum">
              <a:rPr lang="zh-TW" altLang="en-US" smtClean="0"/>
              <a:t>10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824652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1FD7D15-E333-433A-B959-451E737EE9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97DBCC23-96A7-40F9-810A-B1FC91FA92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B7057972-60A0-4955-92B1-2440EBC220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5BA6F-4EC5-4884-B79C-D080DB0B54EB}" type="datetimeFigureOut">
              <a:rPr lang="zh-TW" altLang="en-US" smtClean="0"/>
              <a:t>2021/1/20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01BD50CF-8DA6-4FDC-8800-7825E0C007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4F8529D1-22A7-452C-A265-418E8DD137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FA2CD-ED1A-40B4-A779-A59A7703AB5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867037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A2C3464-F66D-46E3-861A-C27BE826F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14608F45-0B8C-4C82-8B8A-AEDF81A9CD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FD5998CD-419D-477A-8FCB-5CAA707F6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5BA6F-4EC5-4884-B79C-D080DB0B54EB}" type="datetimeFigureOut">
              <a:rPr lang="zh-TW" altLang="en-US" smtClean="0"/>
              <a:t>2021/1/20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0B1D5803-B9EA-495E-A9C7-A567D2FE99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69E63AE0-A7B7-4CF2-8303-DE1A83A62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FA2CD-ED1A-40B4-A779-A59A7703AB5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198002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00FB9B6-E2C2-4B22-8975-B1CEAE451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DEB36439-628B-47A9-9BF5-333B96D7ED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0EA3C670-D4E7-4A66-A92E-238CC1316A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5BA6F-4EC5-4884-B79C-D080DB0B54EB}" type="datetimeFigureOut">
              <a:rPr lang="zh-TW" altLang="en-US" smtClean="0"/>
              <a:t>2021/1/20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9049AC58-4F4C-4CB5-9AC7-9C9D9A6BC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AAFA0BEE-5836-47C5-9393-04DFFEA698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FA2CD-ED1A-40B4-A779-A59A7703AB5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731304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C3106F0-12FD-42BF-B502-3C3CAF82C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F591F8BD-05FB-4EAA-B0E2-73C950CCB4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A48163A0-7D80-4070-88C6-AF72E89BBD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6251510B-C86B-4F36-BFEA-FF0B816EAE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5BA6F-4EC5-4884-B79C-D080DB0B54EB}" type="datetimeFigureOut">
              <a:rPr lang="zh-TW" altLang="en-US" smtClean="0"/>
              <a:t>2021/1/20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B92F187F-4C7F-4AA8-B942-B94F9E354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079D17C7-A80C-40FC-A6EC-CD4D4F0438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FA2CD-ED1A-40B4-A779-A59A7703AB5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83199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E4FFCC8-3807-46AA-97A0-6B71622ABA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34DCDE33-9530-4022-B188-450780A53E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3CBE6BBF-C404-4E52-9BF6-FEBF7C1E18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324C87A7-C1C1-4E2E-9F6D-009A59A30A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9AA908EE-C392-4E8F-8E9F-91851882C7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A99ED2EC-DCE0-4A9A-8FB6-B1533ABD3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5BA6F-4EC5-4884-B79C-D080DB0B54EB}" type="datetimeFigureOut">
              <a:rPr lang="zh-TW" altLang="en-US" smtClean="0"/>
              <a:t>2021/1/20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475934D1-A739-4B68-B3B1-4FD2A08A04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E4A15958-D133-4A43-8740-78CBFF60D9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FA2CD-ED1A-40B4-A779-A59A7703AB5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365133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3EC9F14-B99E-4636-BA88-043867A15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429E2D47-3256-4BFE-82F0-C816C2E468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5BA6F-4EC5-4884-B79C-D080DB0B54EB}" type="datetimeFigureOut">
              <a:rPr lang="zh-TW" altLang="en-US" smtClean="0"/>
              <a:t>2021/1/20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4020EF64-A30B-4FDD-A582-39C7BBB91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525AF827-C486-483E-9BB6-DB2D304A7F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FA2CD-ED1A-40B4-A779-A59A7703AB5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13117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CF9CFBCC-DEF8-4F7F-B2F0-98CC3BF45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5BA6F-4EC5-4884-B79C-D080DB0B54EB}" type="datetimeFigureOut">
              <a:rPr lang="zh-TW" altLang="en-US" smtClean="0"/>
              <a:t>2021/1/20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099F221A-2F19-4B43-9FA1-A866573C1B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36B25A73-D3E9-4323-8188-B6103AC09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FA2CD-ED1A-40B4-A779-A59A7703AB5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323303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BB327E9-6941-4C28-957D-7896A7654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B7415D4E-E196-45D9-81E0-EBE189D33A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895EC5B1-5CDE-4902-B6EF-43BE3F1797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B69CAF9A-0FF5-4940-9323-32130683CA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5BA6F-4EC5-4884-B79C-D080DB0B54EB}" type="datetimeFigureOut">
              <a:rPr lang="zh-TW" altLang="en-US" smtClean="0"/>
              <a:t>2021/1/20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FE6F518A-8A5C-4941-B496-2EE7F2468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6B575445-FE26-43FD-8F33-D161BAAFF7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FA2CD-ED1A-40B4-A779-A59A7703AB5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938643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5C13433-0DDB-4C82-8669-E654636093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1DBDF50C-0B87-49D2-9A08-40676A6CAB7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8B916012-6F6C-4A77-AC51-ABA674A4E8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6FE25EF1-75C9-4BA3-A3D3-C1CA6169C4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5BA6F-4EC5-4884-B79C-D080DB0B54EB}" type="datetimeFigureOut">
              <a:rPr lang="zh-TW" altLang="en-US" smtClean="0"/>
              <a:t>2021/1/20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BFE0C047-599D-4B30-AA38-38644A924B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2DFA46BE-EFA0-4B0B-8E10-CCC6D4C854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FA2CD-ED1A-40B4-A779-A59A7703AB5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730072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791AB96-1626-46BC-A4FC-0495A03B7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353C3EC4-9286-4D70-9473-8E8919CE88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56E154D7-A90E-4D73-8EBA-5C9B702175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5BA6F-4EC5-4884-B79C-D080DB0B54EB}" type="datetimeFigureOut">
              <a:rPr lang="zh-TW" altLang="en-US" smtClean="0"/>
              <a:t>2021/1/20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8DD08062-5B82-40EF-9449-F0B3DCAA5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027167AF-1343-42A4-938F-08315AB05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FA2CD-ED1A-40B4-A779-A59A7703AB5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58455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25938BD3-DD41-4AD1-A9FB-2A39117973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5FB544B4-99D1-415F-9ED8-045B50838E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BF92DA4E-94C4-4EBA-B753-B169C1E056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5BA6F-4EC5-4884-B79C-D080DB0B54EB}" type="datetimeFigureOut">
              <a:rPr lang="zh-TW" altLang="en-US" smtClean="0"/>
              <a:t>2021/1/20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E5D98F7E-1649-4EDE-B1EC-13C271434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DFA58BFE-D8AE-4981-AE72-F38FD25C8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FA2CD-ED1A-40B4-A779-A59A7703AB5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397388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75E56C8C-5FE8-465B-B16A-E7810CB173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BB711C9F-1F41-4ADD-B059-5C9B8390CA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77E0962F-E8E8-4CA4-8E0B-56A2146607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F5BA6F-4EC5-4884-B79C-D080DB0B54EB}" type="datetimeFigureOut">
              <a:rPr lang="zh-TW" altLang="en-US" smtClean="0"/>
              <a:t>2021/1/20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992C7260-8031-4F10-88A3-920A5DE22A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BB43EBA1-8BC5-491F-9B30-461586F2F0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4FA2CD-ED1A-40B4-A779-A59A7703AB5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82959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5FBE485-3E67-4F78-A73A-0253798301DD}"/>
              </a:ext>
            </a:extLst>
          </p:cNvPr>
          <p:cNvSpPr txBox="1">
            <a:spLocks/>
          </p:cNvSpPr>
          <p:nvPr/>
        </p:nvSpPr>
        <p:spPr>
          <a:xfrm>
            <a:off x="613247" y="451227"/>
            <a:ext cx="10864442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TW" altLang="en-US" sz="40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辦理活動營隊相關規範</a:t>
            </a:r>
            <a:r>
              <a:rPr lang="en-US" altLang="zh-TW" sz="32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(1/9)</a:t>
            </a:r>
            <a:endParaRPr lang="zh-TW" altLang="en-US" sz="3200" b="1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DED1A311-7491-444E-88BC-1B4950C3BE9A}"/>
              </a:ext>
            </a:extLst>
          </p:cNvPr>
          <p:cNvSpPr/>
          <p:nvPr/>
        </p:nvSpPr>
        <p:spPr>
          <a:xfrm>
            <a:off x="1138135" y="1378060"/>
            <a:ext cx="10440618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n"/>
            </a:pPr>
            <a:r>
              <a:rPr lang="zh-TW" altLang="en-US" sz="32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依據</a:t>
            </a:r>
            <a:endParaRPr lang="en-US" altLang="zh-TW" sz="32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zh-TW" altLang="en-US" sz="28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中央流行疫情指揮中心頒布「</a:t>
            </a:r>
            <a:r>
              <a:rPr lang="en-US" altLang="zh-TW" sz="28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『COVID-19(</a:t>
            </a:r>
            <a:r>
              <a:rPr lang="zh-TW" altLang="en-US" sz="28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武漢肺炎</a:t>
            </a:r>
            <a:r>
              <a:rPr lang="en-US" altLang="zh-TW" sz="28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)』</a:t>
            </a:r>
            <a:r>
              <a:rPr lang="zh-TW" altLang="en-US" sz="28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因應指引：公眾集會」暨「</a:t>
            </a:r>
            <a:r>
              <a:rPr lang="en-US" altLang="zh-TW" sz="28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『COVID-19(</a:t>
            </a:r>
            <a:r>
              <a:rPr lang="zh-TW" altLang="en-US" sz="28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武漢肺炎</a:t>
            </a:r>
            <a:r>
              <a:rPr lang="en-US" altLang="zh-TW" sz="28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)』</a:t>
            </a:r>
            <a:r>
              <a:rPr lang="zh-TW" altLang="en-US" sz="28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因應指引：社交距離注意事項」</a:t>
            </a:r>
            <a:endParaRPr lang="en-US" altLang="zh-TW" sz="3200" dirty="0"/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於活動辦理前須先進行風險評估</a:t>
            </a:r>
            <a:r>
              <a:rPr lang="en-US" altLang="zh-TW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zh-TW" altLang="en-US" sz="2800" b="1" dirty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能否事先掌握參加者資訊</a:t>
            </a:r>
            <a:endParaRPr lang="en-US" altLang="zh-TW" sz="2800" b="1" dirty="0">
              <a:solidFill>
                <a:srgbClr val="00B05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zh-TW" altLang="en-US" sz="2800" b="1" dirty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活動空間之通風換氣情況</a:t>
            </a:r>
            <a:endParaRPr lang="en-US" altLang="zh-TW" sz="2800" b="1" dirty="0">
              <a:solidFill>
                <a:srgbClr val="00B05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zh-TW" altLang="en-US" sz="2800" b="1" dirty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活動參加者之間的距離</a:t>
            </a:r>
            <a:endParaRPr lang="en-US" altLang="zh-TW" sz="2800" b="1" dirty="0">
              <a:solidFill>
                <a:srgbClr val="00B05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zh-TW" altLang="en-US" sz="2800" b="1" dirty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活動期間參加者為固定位置或不固定位置 </a:t>
            </a:r>
            <a:endParaRPr lang="en-US" altLang="zh-TW" sz="2800" b="1" dirty="0">
              <a:solidFill>
                <a:srgbClr val="00B05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zh-TW" altLang="en-US" sz="2800" b="1" dirty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活動持續時間</a:t>
            </a:r>
            <a:endParaRPr lang="en-US" altLang="zh-TW" sz="2800" b="1" dirty="0">
              <a:solidFill>
                <a:srgbClr val="00B05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zh-TW" altLang="en-US" sz="2800" b="1" dirty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活動期間可否落實手部衛生及配戴口罩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zh-TW" altLang="en-US" sz="2800" b="1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zh-TW" altLang="en-US" sz="48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41546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428E6A69-C630-46C3-94F1-60DF216F1A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756" t="14504" r="25794" b="9305"/>
          <a:stretch/>
        </p:blipFill>
        <p:spPr>
          <a:xfrm>
            <a:off x="2813538" y="189000"/>
            <a:ext cx="6729229" cy="64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120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5FBE485-3E67-4F78-A73A-0253798301DD}"/>
              </a:ext>
            </a:extLst>
          </p:cNvPr>
          <p:cNvSpPr txBox="1">
            <a:spLocks/>
          </p:cNvSpPr>
          <p:nvPr/>
        </p:nvSpPr>
        <p:spPr>
          <a:xfrm>
            <a:off x="613247" y="451227"/>
            <a:ext cx="10864442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TW" altLang="en-US" sz="40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辦理活動營隊相關規範</a:t>
            </a:r>
            <a:r>
              <a:rPr lang="en-US" altLang="zh-TW" sz="32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(2/9)</a:t>
            </a:r>
            <a:endParaRPr lang="zh-TW" altLang="en-US" sz="3200" b="1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DED1A311-7491-444E-88BC-1B4950C3BE9A}"/>
              </a:ext>
            </a:extLst>
          </p:cNvPr>
          <p:cNvSpPr/>
          <p:nvPr/>
        </p:nvSpPr>
        <p:spPr>
          <a:xfrm>
            <a:off x="1138134" y="1378060"/>
            <a:ext cx="1044061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n"/>
            </a:pPr>
            <a:r>
              <a:rPr lang="zh-TW" altLang="en-US" sz="32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依據</a:t>
            </a:r>
            <a:r>
              <a:rPr lang="en-US" altLang="zh-TW" sz="32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32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續</a:t>
            </a:r>
            <a:r>
              <a:rPr lang="en-US" altLang="zh-TW" sz="32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集會活動前</a:t>
            </a:r>
          </a:p>
          <a:p>
            <a:pPr marL="514350" indent="-514350">
              <a:buFont typeface="+mj-ea"/>
              <a:buAutoNum type="ea1ChtPeriod"/>
            </a:pPr>
            <a:r>
              <a:rPr lang="zh-TW" altLang="en-US" sz="28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建立應變機制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集會活動環境規劃</a:t>
            </a: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如現場動線規劃、疑似個案暫時隔離或安置空間</a:t>
            </a: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醫療支援</a:t>
            </a: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如醫療專業人員進駐協助提供集會活動現場醫療初步評估或護理</a:t>
            </a: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。建立相關單位之聯繫窗口及嚴重特殊傳染性肺炎通報流程等，且確保相關應變人員皆瞭解及熟悉應變流程。</a:t>
            </a:r>
          </a:p>
          <a:p>
            <a:pPr marL="514350" indent="-514350">
              <a:buFont typeface="+mj-ea"/>
              <a:buAutoNum type="ea1ChtPeriod" startAt="2"/>
            </a:pPr>
            <a:r>
              <a:rPr lang="zh-TW" altLang="en-US" sz="28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透過多元管道向參加者進行衛教溝通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有呼吸道症狀者，應儘速就醫後在家休養，避免參加集會活動。</a:t>
            </a:r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維持手部清潔，保持經常洗手習慣。</a:t>
            </a:r>
            <a:endParaRPr lang="en-US" altLang="zh-TW" sz="3200" b="1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zh-TW" altLang="en-US" sz="48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47038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5FBE485-3E67-4F78-A73A-0253798301DD}"/>
              </a:ext>
            </a:extLst>
          </p:cNvPr>
          <p:cNvSpPr txBox="1">
            <a:spLocks/>
          </p:cNvSpPr>
          <p:nvPr/>
        </p:nvSpPr>
        <p:spPr>
          <a:xfrm>
            <a:off x="613247" y="451227"/>
            <a:ext cx="10864442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TW" altLang="en-US" sz="40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辦理活動營隊相關規範</a:t>
            </a:r>
            <a:r>
              <a:rPr lang="en-US" altLang="zh-TW" sz="32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(3/9)</a:t>
            </a:r>
            <a:endParaRPr lang="zh-TW" altLang="en-US" sz="3200" b="1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DED1A311-7491-444E-88BC-1B4950C3BE9A}"/>
              </a:ext>
            </a:extLst>
          </p:cNvPr>
          <p:cNvSpPr/>
          <p:nvPr/>
        </p:nvSpPr>
        <p:spPr>
          <a:xfrm>
            <a:off x="1138134" y="1378060"/>
            <a:ext cx="10440619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n"/>
            </a:pPr>
            <a:r>
              <a:rPr lang="zh-TW" altLang="en-US" sz="32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依據</a:t>
            </a:r>
            <a:r>
              <a:rPr lang="en-US" altLang="zh-TW" sz="32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32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續</a:t>
            </a:r>
            <a:r>
              <a:rPr lang="en-US" altLang="zh-TW" sz="32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集會活動前</a:t>
            </a:r>
            <a:r>
              <a:rPr lang="en-US" altLang="zh-TW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續</a:t>
            </a:r>
            <a:r>
              <a:rPr lang="en-US" altLang="zh-TW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sz="28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14350" indent="-514350">
              <a:buFont typeface="+mj-ea"/>
              <a:buAutoNum type="ea1ChtPeriod" startAt="3"/>
            </a:pPr>
            <a:r>
              <a:rPr lang="zh-TW" altLang="en-US" sz="28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活動空間預先清潔消毒</a:t>
            </a:r>
            <a:r>
              <a:rPr lang="en-US" altLang="zh-TW" sz="28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28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規劃防疫設施</a:t>
            </a:r>
            <a:r>
              <a:rPr lang="en-US" altLang="zh-TW" sz="28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28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隔離安置場所及備妥相關防護用品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先行完成集會活動場所空間及相關用具</a:t>
            </a: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如麥克風、桌椅等</a:t>
            </a: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清潔、消毒作業。</a:t>
            </a:r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集會活動場所及活動過程應設置有充足的洗手設施，並預先設置適當隔離或安置空間。</a:t>
            </a:r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依集會活動人數及辦理時間，準備足夠之個人清潔及防護用品包含洗手用品</a:t>
            </a: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如肥皂、洗手乳或含酒精乾洗手液等</a:t>
            </a: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、擦手紙及口罩等。</a:t>
            </a:r>
          </a:p>
          <a:p>
            <a:pPr marL="457200" indent="-457200">
              <a:buFont typeface="Wingdings" panose="05000000000000000000" pitchFamily="2" charset="2"/>
              <a:buChar char="n"/>
            </a:pPr>
            <a:endParaRPr lang="en-US" altLang="zh-TW" sz="3200" b="1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zh-TW" altLang="en-US" sz="48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619733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6D77EA88-2C91-495F-AFDC-680765B31C5D}"/>
              </a:ext>
            </a:extLst>
          </p:cNvPr>
          <p:cNvSpPr/>
          <p:nvPr/>
        </p:nvSpPr>
        <p:spPr>
          <a:xfrm>
            <a:off x="817124" y="1114008"/>
            <a:ext cx="10992255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集會活動期間</a:t>
            </a:r>
          </a:p>
          <a:p>
            <a:pPr marL="514350" indent="-514350" algn="just">
              <a:buFont typeface="+mj-ea"/>
              <a:buAutoNum type="ea1ChtPeriod"/>
            </a:pPr>
            <a:r>
              <a:rPr lang="zh-TW" altLang="en-US" sz="28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加強防範衛教溝通及強化個人衛生防護</a:t>
            </a: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加強防範嚴重特殊傳染性肺炎與維持個人衛生習慣之衛教溝通，並透過明顯告示進行宣導。</a:t>
            </a:r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所有參加者與工作人員全面配戴口罩。</a:t>
            </a:r>
          </a:p>
          <a:p>
            <a:pPr marL="514350" indent="-514350" algn="just">
              <a:buFont typeface="+mj-ea"/>
              <a:buAutoNum type="ea1ChtPeriod" startAt="2"/>
            </a:pPr>
            <a:r>
              <a:rPr lang="zh-TW" altLang="en-US" sz="28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維持活動現場環境衛生，並供應足量的清潔防護用品</a:t>
            </a: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活動場所入口處應備妥口罩及乾洗手液，並張貼告示，請配戴口罩並使用乾洗手液，並與他人保持</a:t>
            </a: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公尺以上之距離，並儘可能安排工作人員協助對參與者進行體温量測。</a:t>
            </a: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針對活動場所，人員會經常接觸之表面</a:t>
            </a: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如地面、桌椅、水龍頭、廁所門把及沖水握把</a:t>
            </a: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應有專責人員定期清潔。</a:t>
            </a:r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個人清潔及防護用品</a:t>
            </a: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如洗手用品、擦手紙及口罩</a:t>
            </a: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應足量提供人員使用，並應有專責人員協助確認供應狀態，確保供應無虞。</a:t>
            </a:r>
          </a:p>
        </p:txBody>
      </p:sp>
      <p:sp>
        <p:nvSpPr>
          <p:cNvPr id="3" name="標題 1">
            <a:extLst>
              <a:ext uri="{FF2B5EF4-FFF2-40B4-BE49-F238E27FC236}">
                <a16:creationId xmlns:a16="http://schemas.microsoft.com/office/drawing/2014/main" id="{8EDA95A2-AB67-45DF-BB6A-FF7CAAC46DAE}"/>
              </a:ext>
            </a:extLst>
          </p:cNvPr>
          <p:cNvSpPr txBox="1">
            <a:spLocks/>
          </p:cNvSpPr>
          <p:nvPr/>
        </p:nvSpPr>
        <p:spPr>
          <a:xfrm>
            <a:off x="613247" y="451227"/>
            <a:ext cx="10864442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TW" altLang="en-US" sz="40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辦理活動營隊相關規範</a:t>
            </a:r>
            <a:r>
              <a:rPr lang="en-US" altLang="zh-TW" sz="32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(4/9)</a:t>
            </a:r>
            <a:endParaRPr lang="zh-TW" altLang="en-US" sz="3200" b="1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90063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6D77EA88-2C91-495F-AFDC-680765B31C5D}"/>
              </a:ext>
            </a:extLst>
          </p:cNvPr>
          <p:cNvSpPr/>
          <p:nvPr/>
        </p:nvSpPr>
        <p:spPr>
          <a:xfrm>
            <a:off x="891701" y="1276044"/>
            <a:ext cx="1068705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集會活動期間</a:t>
            </a:r>
            <a:r>
              <a:rPr lang="en-US" altLang="zh-TW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續</a:t>
            </a:r>
            <a:r>
              <a:rPr lang="en-US" altLang="zh-TW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sz="28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14350" indent="-514350" algn="just">
              <a:buFont typeface="+mj-ea"/>
              <a:buAutoNum type="ea1ChtPeriod" startAt="3"/>
            </a:pPr>
            <a:r>
              <a:rPr lang="zh-TW" altLang="en-US" sz="28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持續關注傳染病現況</a:t>
            </a:r>
          </a:p>
          <a:p>
            <a:pPr algn="just"/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若工作人員或參加者在集會活動期間出現呼吸道症狀時，應確定其戴上口罩，暫時留置預設之隔離或安置空間</a:t>
            </a: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或非人潮必經處且空氣流通之空間</a:t>
            </a: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，直至其返家或就醫。另視需要協助安排鄰近醫療院所就醫事宜。</a:t>
            </a:r>
          </a:p>
          <a:p>
            <a:pPr marL="514350" indent="-514350" algn="just">
              <a:buFont typeface="+mj-ea"/>
              <a:buAutoNum type="ea1ChtPeriod" startAt="4"/>
            </a:pPr>
            <a:r>
              <a:rPr lang="zh-TW" altLang="en-US" sz="28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發現疑似嚴重特殊傳染性肺炎通報定義者</a:t>
            </a:r>
          </a:p>
          <a:p>
            <a:pPr algn="just"/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1.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立即依訂定之應變機制通報衛生單位，並連繫後送醫院，將疑似個案送醫，同時配合衛生單位進行疫情調查與相關防治措施。</a:t>
            </a:r>
          </a:p>
        </p:txBody>
      </p:sp>
      <p:sp>
        <p:nvSpPr>
          <p:cNvPr id="3" name="標題 1">
            <a:extLst>
              <a:ext uri="{FF2B5EF4-FFF2-40B4-BE49-F238E27FC236}">
                <a16:creationId xmlns:a16="http://schemas.microsoft.com/office/drawing/2014/main" id="{8EDA95A2-AB67-45DF-BB6A-FF7CAAC46DAE}"/>
              </a:ext>
            </a:extLst>
          </p:cNvPr>
          <p:cNvSpPr txBox="1">
            <a:spLocks/>
          </p:cNvSpPr>
          <p:nvPr/>
        </p:nvSpPr>
        <p:spPr>
          <a:xfrm>
            <a:off x="613247" y="451227"/>
            <a:ext cx="10864442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TW" altLang="en-US" sz="40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辦理活動營隊相關規範</a:t>
            </a:r>
            <a:r>
              <a:rPr lang="en-US" altLang="zh-TW" sz="32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(5/9)</a:t>
            </a:r>
            <a:endParaRPr lang="zh-TW" altLang="en-US" sz="3200" b="1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26396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FF13D864-F9D9-42F4-B55C-46C6BA02109F}"/>
              </a:ext>
            </a:extLst>
          </p:cNvPr>
          <p:cNvSpPr/>
          <p:nvPr/>
        </p:nvSpPr>
        <p:spPr>
          <a:xfrm>
            <a:off x="944937" y="1372559"/>
            <a:ext cx="10708799" cy="44348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相關人員健康管理</a:t>
            </a:r>
          </a:p>
          <a:p>
            <a:pPr marL="514350" indent="-514350" algn="just">
              <a:buFont typeface="+mj-ea"/>
              <a:buAutoNum type="ea1ChtPeriod"/>
            </a:pPr>
            <a:r>
              <a:rPr lang="zh-TW" altLang="en-US" sz="28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應訂定集會全體工作人員</a:t>
            </a:r>
            <a:r>
              <a:rPr lang="en-US" altLang="zh-TW" sz="28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8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含流動人員</a:t>
            </a:r>
            <a:r>
              <a:rPr lang="en-US" altLang="zh-TW" sz="28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8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健康監測計畫，並有異常追蹤處理機制。</a:t>
            </a:r>
            <a:endParaRPr lang="en-US" altLang="zh-TW" sz="2800" b="1" dirty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14350" indent="-514350" algn="just">
              <a:buFont typeface="+mj-ea"/>
              <a:buAutoNum type="ea1ChtPeriod"/>
            </a:pPr>
            <a:r>
              <a:rPr lang="zh-TW" altLang="en-US" sz="28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落實自我健康狀況監測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，倘有發燒</a:t>
            </a: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耳溫≧</a:t>
            </a: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38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℃；額溫≧</a:t>
            </a: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37.5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℃</a:t>
            </a: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、呼吸道症狀或腹瀉等，應主動向單位主管或負責人員報告，並採取適當的防護措施及引導就醫治療。</a:t>
            </a:r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14350" indent="-514350" algn="just">
              <a:buFont typeface="+mj-ea"/>
              <a:buAutoNum type="ea1ChtPeriod"/>
            </a:pPr>
            <a:r>
              <a:rPr lang="zh-TW" altLang="en-US" sz="28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照護暫時留置之呼吸道症狀患者，應配戴醫用口罩，並保持勤洗手的衛生習慣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。如前開患者出現嚴重不適症狀</a:t>
            </a: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如高燒不退、吸呼困難、呼吸急促、胸痛暈眩、抽搐、嚴重腹瀉等</a:t>
            </a: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，集會活動之主責人員應協助其儘速就醫。</a:t>
            </a:r>
          </a:p>
        </p:txBody>
      </p:sp>
      <p:sp>
        <p:nvSpPr>
          <p:cNvPr id="3" name="標題 1">
            <a:extLst>
              <a:ext uri="{FF2B5EF4-FFF2-40B4-BE49-F238E27FC236}">
                <a16:creationId xmlns:a16="http://schemas.microsoft.com/office/drawing/2014/main" id="{E08FFA7D-6103-4CE5-B6B4-6B6D69FA470B}"/>
              </a:ext>
            </a:extLst>
          </p:cNvPr>
          <p:cNvSpPr txBox="1">
            <a:spLocks/>
          </p:cNvSpPr>
          <p:nvPr/>
        </p:nvSpPr>
        <p:spPr>
          <a:xfrm>
            <a:off x="613247" y="451227"/>
            <a:ext cx="10864442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TW" altLang="en-US" sz="40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辦理活動營隊相關規範</a:t>
            </a:r>
            <a:r>
              <a:rPr lang="en-US" altLang="zh-TW" sz="32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(6/9)</a:t>
            </a:r>
            <a:endParaRPr lang="zh-TW" altLang="en-US" sz="3200" b="1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05184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>
            <a:extLst>
              <a:ext uri="{FF2B5EF4-FFF2-40B4-BE49-F238E27FC236}">
                <a16:creationId xmlns:a16="http://schemas.microsoft.com/office/drawing/2014/main" id="{BCE2F1E5-E1AC-4DCF-88FB-744EFFBA6356}"/>
              </a:ext>
            </a:extLst>
          </p:cNvPr>
          <p:cNvSpPr txBox="1">
            <a:spLocks/>
          </p:cNvSpPr>
          <p:nvPr/>
        </p:nvSpPr>
        <p:spPr>
          <a:xfrm>
            <a:off x="613247" y="451227"/>
            <a:ext cx="10864442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TW" altLang="en-US" sz="40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辦理活動營隊相關規範</a:t>
            </a:r>
            <a:r>
              <a:rPr lang="en-US" altLang="zh-TW" sz="32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(7/9)</a:t>
            </a:r>
            <a:endParaRPr lang="zh-TW" altLang="en-US" sz="3200" b="1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58D15E85-AAA8-4A21-B014-13C6018DB3C5}"/>
              </a:ext>
            </a:extLst>
          </p:cNvPr>
          <p:cNvSpPr/>
          <p:nvPr/>
        </p:nvSpPr>
        <p:spPr>
          <a:xfrm>
            <a:off x="992221" y="1339368"/>
            <a:ext cx="10301592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n"/>
            </a:pPr>
            <a:r>
              <a:rPr lang="zh-TW" altLang="en-US" sz="32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辦理原則</a:t>
            </a:r>
            <a:endParaRPr lang="en-US" altLang="zh-TW" sz="32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14350" lvl="0" indent="-514350" algn="just">
              <a:spcAft>
                <a:spcPts val="0"/>
              </a:spcAft>
              <a:buFont typeface="Wingdings" panose="05000000000000000000" pitchFamily="2" charset="2"/>
              <a:buAutoNum type="circleNumWdWhitePlain"/>
            </a:pPr>
            <a:r>
              <a:rPr lang="zh-TW" altLang="en-US" sz="28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採「總量管制」、「分時分眾」及「單向導引」等方式，維持社交距離及避免人流交錯。</a:t>
            </a:r>
            <a:endParaRPr lang="en-US" altLang="zh-TW" sz="2800" b="1" dirty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14350" lvl="0" indent="-514350" algn="just">
              <a:spcAft>
                <a:spcPts val="0"/>
              </a:spcAft>
              <a:buFont typeface="Wingdings" panose="05000000000000000000" pitchFamily="2" charset="2"/>
              <a:buAutoNum type="circleNumWdWhitePlain"/>
            </a:pPr>
            <a:r>
              <a:rPr lang="zh-TW" altLang="zh-TW" sz="2800" kern="10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活動前後應進行環境清潔、消毒。</a:t>
            </a:r>
            <a:endParaRPr lang="zh-TW" altLang="zh-TW" sz="2800" kern="1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14350" lvl="0" indent="-514350" algn="just">
              <a:spcAft>
                <a:spcPts val="0"/>
              </a:spcAft>
              <a:buFont typeface="Wingdings" panose="05000000000000000000" pitchFamily="2" charset="2"/>
              <a:buAutoNum type="circleNumWdWhitePlain"/>
            </a:pPr>
            <a:r>
              <a:rPr lang="zh-TW" altLang="zh-TW" sz="2800" b="1" kern="1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活動期間應落實手部衛生及配戴口罩，且避免有飲食行為。</a:t>
            </a:r>
          </a:p>
          <a:p>
            <a:pPr marL="514350" lvl="0" indent="-514350" algn="just">
              <a:spcAft>
                <a:spcPts val="0"/>
              </a:spcAft>
              <a:buFont typeface="Wingdings" panose="05000000000000000000" pitchFamily="2" charset="2"/>
              <a:buAutoNum type="circleNumWdWhitePlain"/>
            </a:pPr>
            <a:r>
              <a:rPr lang="zh-TW" altLang="zh-TW" sz="2800" kern="10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單一入口進場，且</a:t>
            </a:r>
            <a:r>
              <a:rPr lang="zh-TW" altLang="zh-TW" sz="2800" b="1" kern="10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活動當日進行個人健康聲明憑證查驗</a:t>
            </a:r>
            <a:r>
              <a:rPr lang="zh-TW" altLang="zh-TW" sz="2800" kern="10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zh-TW" altLang="zh-TW" sz="2800" kern="1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14350" lvl="0" indent="-514350" algn="just">
              <a:spcAft>
                <a:spcPts val="0"/>
              </a:spcAft>
              <a:buFont typeface="Wingdings" panose="05000000000000000000" pitchFamily="2" charset="2"/>
              <a:buAutoNum type="circleNumWdWhitePlain"/>
            </a:pPr>
            <a:r>
              <a:rPr lang="zh-TW" altLang="zh-TW" sz="2800" b="1" kern="10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進行體溫量測</a:t>
            </a:r>
            <a:r>
              <a:rPr lang="en-US" altLang="zh-TW" sz="2800" kern="10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zh-TW" sz="2800" kern="10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耳溫不可超過</a:t>
            </a:r>
            <a:r>
              <a:rPr lang="en-US" altLang="zh-TW" sz="2800" kern="10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38</a:t>
            </a:r>
            <a:r>
              <a:rPr lang="zh-TW" altLang="zh-TW" sz="2800" kern="10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度；額溫不可超過</a:t>
            </a:r>
            <a:r>
              <a:rPr lang="en-US" altLang="zh-TW" sz="2800" kern="10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37.5 </a:t>
            </a:r>
            <a:r>
              <a:rPr lang="zh-TW" altLang="zh-TW" sz="2800" kern="10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度</a:t>
            </a:r>
            <a:r>
              <a:rPr lang="en-US" altLang="zh-TW" sz="2800" kern="10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zh-TW" sz="2800" kern="10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zh-TW" altLang="zh-TW" sz="2800" kern="1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14350" lvl="0" indent="-514350" algn="just">
              <a:spcAft>
                <a:spcPts val="0"/>
              </a:spcAft>
              <a:buFont typeface="Wingdings" panose="05000000000000000000" pitchFamily="2" charset="2"/>
              <a:buAutoNum type="circleNumWdWhitePlain"/>
            </a:pPr>
            <a:r>
              <a:rPr lang="zh-TW" altLang="zh-TW" sz="2800" b="1" kern="10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新細明體" panose="02020500000000000000" pitchFamily="18" charset="-120"/>
              </a:rPr>
              <a:t>活動應保持人際距離間隔至少</a:t>
            </a:r>
            <a:r>
              <a:rPr lang="en-US" altLang="zh-TW" sz="2800" b="1" kern="10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新細明體" panose="02020500000000000000" pitchFamily="18" charset="-120"/>
              </a:rPr>
              <a:t>1</a:t>
            </a:r>
            <a:r>
              <a:rPr lang="zh-TW" altLang="zh-TW" sz="2800" b="1" kern="10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新細明體" panose="02020500000000000000" pitchFamily="18" charset="-120"/>
              </a:rPr>
              <a:t>公尺</a:t>
            </a:r>
            <a:r>
              <a:rPr lang="zh-TW" altLang="en-US" sz="2800" kern="10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新細明體" panose="02020500000000000000" pitchFamily="18" charset="-120"/>
              </a:rPr>
              <a:t>。</a:t>
            </a:r>
            <a:endParaRPr lang="en-US" altLang="zh-TW" sz="28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新細明體" panose="02020500000000000000" pitchFamily="18" charset="-120"/>
            </a:endParaRPr>
          </a:p>
          <a:p>
            <a:pPr marL="514350" lvl="0" indent="-514350" algn="just">
              <a:spcAft>
                <a:spcPts val="0"/>
              </a:spcAft>
              <a:buFont typeface="Wingdings" panose="05000000000000000000" pitchFamily="2" charset="2"/>
              <a:buAutoNum type="circleNumWdWhitePlain"/>
            </a:pPr>
            <a:r>
              <a:rPr lang="zh-TW" altLang="zh-TW" sz="2800" b="1" kern="1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活動</a:t>
            </a:r>
            <a:r>
              <a:rPr lang="zh-TW" altLang="en-US" sz="2800" b="1" kern="1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場地暨</a:t>
            </a:r>
            <a:r>
              <a:rPr lang="zh-TW" altLang="zh-TW" sz="2800" b="1" kern="1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人數限制：</a:t>
            </a:r>
            <a:r>
              <a:rPr lang="zh-TW" altLang="en-US" sz="2800" b="1" kern="1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一律於</a:t>
            </a:r>
            <a:r>
              <a:rPr lang="zh-TW" altLang="zh-TW" sz="2800" b="1" kern="1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戶外</a:t>
            </a:r>
            <a:r>
              <a:rPr lang="zh-TW" altLang="en-US" sz="2800" b="1" kern="1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舉辦，參加人數</a:t>
            </a:r>
            <a:r>
              <a:rPr lang="zh-TW" altLang="zh-TW" sz="2800" b="1" kern="1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（含工作人員） </a:t>
            </a:r>
            <a:r>
              <a:rPr lang="zh-TW" altLang="en-US" sz="2800" b="1" kern="1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應在</a:t>
            </a:r>
            <a:r>
              <a:rPr lang="en-US" altLang="zh-TW" sz="2800" b="1" kern="1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100</a:t>
            </a:r>
            <a:r>
              <a:rPr lang="zh-TW" altLang="zh-TW" sz="2800" b="1" kern="1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人以下。</a:t>
            </a:r>
          </a:p>
        </p:txBody>
      </p:sp>
    </p:spTree>
    <p:extLst>
      <p:ext uri="{BB962C8B-B14F-4D97-AF65-F5344CB8AC3E}">
        <p14:creationId xmlns:p14="http://schemas.microsoft.com/office/powerpoint/2010/main" val="453382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>
            <a:extLst>
              <a:ext uri="{FF2B5EF4-FFF2-40B4-BE49-F238E27FC236}">
                <a16:creationId xmlns:a16="http://schemas.microsoft.com/office/drawing/2014/main" id="{BCE2F1E5-E1AC-4DCF-88FB-744EFFBA6356}"/>
              </a:ext>
            </a:extLst>
          </p:cNvPr>
          <p:cNvSpPr txBox="1">
            <a:spLocks/>
          </p:cNvSpPr>
          <p:nvPr/>
        </p:nvSpPr>
        <p:spPr>
          <a:xfrm>
            <a:off x="613247" y="451227"/>
            <a:ext cx="10864442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TW" altLang="en-US" sz="40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辦理活動營隊相關規範</a:t>
            </a:r>
            <a:r>
              <a:rPr lang="en-US" altLang="zh-TW" sz="32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(8/9)</a:t>
            </a:r>
            <a:endParaRPr lang="zh-TW" altLang="en-US" sz="3200" b="1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58D15E85-AAA8-4A21-B014-13C6018DB3C5}"/>
              </a:ext>
            </a:extLst>
          </p:cNvPr>
          <p:cNvSpPr/>
          <p:nvPr/>
        </p:nvSpPr>
        <p:spPr>
          <a:xfrm>
            <a:off x="1118681" y="1358822"/>
            <a:ext cx="10175132" cy="4827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n"/>
            </a:pPr>
            <a:r>
              <a:rPr lang="zh-TW" altLang="en-US" sz="32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辦理原則</a:t>
            </a:r>
            <a:r>
              <a:rPr lang="en-US" altLang="zh-TW" sz="32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32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續</a:t>
            </a:r>
            <a:r>
              <a:rPr lang="en-US" altLang="zh-TW" sz="32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pPr marL="514350" indent="-514350" algn="just">
              <a:buFont typeface="Wingdings" panose="05000000000000000000" pitchFamily="2" charset="2"/>
              <a:buAutoNum type="circleNumWdWhitePlain" startAt="8"/>
            </a:pPr>
            <a:r>
              <a:rPr lang="zh-TW" altLang="zh-TW" sz="2800" b="1" kern="10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應事先掌握參加者資訊</a:t>
            </a:r>
            <a:r>
              <a:rPr lang="zh-TW" altLang="zh-TW" sz="2800" kern="10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，並於活動結束後三天內將當日出席名單（含工作人員）造冊送交校安中心留存備查。</a:t>
            </a:r>
            <a:endParaRPr lang="zh-TW" altLang="zh-TW" sz="2800" kern="1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14350" lvl="0" indent="-514350" algn="just">
              <a:spcAft>
                <a:spcPts val="0"/>
              </a:spcAft>
              <a:buFont typeface="Wingdings" panose="05000000000000000000" pitchFamily="2" charset="2"/>
              <a:buAutoNum type="circleNumWdWhitePlain" startAt="8"/>
            </a:pPr>
            <a:r>
              <a:rPr lang="zh-TW" altLang="zh-TW" sz="2800" b="1" kern="10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若參與人員與工作人員有發燒、呼吸道症狀或身體不適等症狀，</a:t>
            </a:r>
            <a:r>
              <a:rPr lang="zh-TW" altLang="en-US" sz="2800" b="1" kern="10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應</a:t>
            </a:r>
            <a:r>
              <a:rPr lang="zh-TW" altLang="zh-TW" sz="2800" b="1" kern="10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儘速就醫</a:t>
            </a:r>
            <a:r>
              <a:rPr lang="zh-TW" altLang="zh-TW" sz="2800" kern="10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，並請務必告知醫師旅遊史、職業、接觸史及是否群聚</a:t>
            </a:r>
            <a:r>
              <a:rPr lang="en-US" altLang="zh-TW" sz="2800" kern="10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(TOCC)</a:t>
            </a:r>
            <a:r>
              <a:rPr lang="zh-TW" altLang="zh-TW" sz="2800" kern="10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，以及時診斷通報。</a:t>
            </a:r>
            <a:endParaRPr lang="en-US" altLang="zh-TW" sz="28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14350" indent="-514350" algn="just">
              <a:buFont typeface="Wingdings" panose="05000000000000000000" pitchFamily="2" charset="2"/>
              <a:buAutoNum type="circleNumWdWhitePlain" startAt="8"/>
            </a:pP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對於有慢性肺病</a:t>
            </a: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含氣喘</a:t>
            </a: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、心血管疾病、腎臟、肝臟、神經、血液或代謝疾病者</a:t>
            </a: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含糖尿病</a:t>
            </a: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、血紅素病變、免疫不全需長期治療者、孕婦等，避免參加集會活動。</a:t>
            </a:r>
            <a:endParaRPr lang="zh-TW" altLang="en-US" sz="2800" b="1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en-US" altLang="zh-TW" sz="2800" b="1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indent="-457200">
              <a:buFont typeface="Wingdings" panose="05000000000000000000" pitchFamily="2" charset="2"/>
              <a:buChar char="n"/>
            </a:pPr>
            <a:endParaRPr lang="en-US" altLang="zh-TW" b="1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37125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5FBE485-3E67-4F78-A73A-0253798301DD}"/>
              </a:ext>
            </a:extLst>
          </p:cNvPr>
          <p:cNvSpPr txBox="1">
            <a:spLocks/>
          </p:cNvSpPr>
          <p:nvPr/>
        </p:nvSpPr>
        <p:spPr>
          <a:xfrm>
            <a:off x="613247" y="451227"/>
            <a:ext cx="10864442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TW" altLang="en-US" sz="40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辦理活動營隊相關規範</a:t>
            </a:r>
            <a:r>
              <a:rPr lang="en-US" altLang="zh-TW" sz="32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(9/9)</a:t>
            </a:r>
            <a:endParaRPr lang="zh-TW" altLang="en-US" sz="3200" b="1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DED1A311-7491-444E-88BC-1B4950C3BE9A}"/>
              </a:ext>
            </a:extLst>
          </p:cNvPr>
          <p:cNvSpPr/>
          <p:nvPr/>
        </p:nvSpPr>
        <p:spPr>
          <a:xfrm>
            <a:off x="798272" y="2753323"/>
            <a:ext cx="433643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spcAft>
                <a:spcPts val="0"/>
              </a:spcAft>
              <a:buFont typeface="Wingdings" panose="05000000000000000000" pitchFamily="2" charset="2"/>
              <a:buChar char="p"/>
            </a:pPr>
            <a:r>
              <a:rPr lang="zh-TW" altLang="en-US" sz="28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活動規劃內容</a:t>
            </a:r>
            <a:endParaRPr lang="en-US" altLang="zh-TW" sz="2800" b="1" dirty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lvl="0" indent="-457200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zh-TW" altLang="en-US" sz="28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活動目的</a:t>
            </a:r>
            <a:endParaRPr lang="en-US" altLang="zh-TW" sz="2800" b="1" dirty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lvl="0" indent="-457200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zh-TW" altLang="en-US" sz="28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活動對象與人數</a:t>
            </a:r>
            <a:endParaRPr lang="en-US" altLang="zh-TW" sz="2800" b="1" dirty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lvl="0" indent="-457200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zh-TW" altLang="en-US" sz="28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活動聯絡人</a:t>
            </a:r>
            <a:endParaRPr lang="en-US" altLang="zh-TW" sz="2800" b="1" dirty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lvl="0" indent="-457200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zh-TW" altLang="en-US" sz="28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活動流程</a:t>
            </a:r>
            <a:endParaRPr lang="en-US" altLang="zh-TW" sz="2800" b="1" dirty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ADF26221-481F-4BCC-BFD5-F2CECE5ABB38}"/>
              </a:ext>
            </a:extLst>
          </p:cNvPr>
          <p:cNvSpPr/>
          <p:nvPr/>
        </p:nvSpPr>
        <p:spPr>
          <a:xfrm>
            <a:off x="5510952" y="2753323"/>
            <a:ext cx="579985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spcAft>
                <a:spcPts val="0"/>
              </a:spcAft>
              <a:buFont typeface="Wingdings" panose="05000000000000000000" pitchFamily="2" charset="2"/>
              <a:buChar char="p"/>
            </a:pPr>
            <a:r>
              <a:rPr lang="zh-TW" altLang="en-US" sz="2800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防疫應變計畫內容</a:t>
            </a:r>
            <a:endParaRPr lang="en-US" altLang="zh-TW" sz="2800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lvl="0" indent="-457200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zh-TW" altLang="en-US" sz="2800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風險評估</a:t>
            </a:r>
            <a:endParaRPr lang="en-US" altLang="zh-TW" sz="2800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lvl="0" indent="-457200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zh-TW" altLang="en-US" sz="2800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應變機制</a:t>
            </a:r>
            <a:endParaRPr lang="en-US" altLang="zh-TW" sz="2800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lvl="0" indent="-457200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zh-TW" altLang="en-US" sz="2800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防疫宣導規劃</a:t>
            </a:r>
            <a:endParaRPr lang="en-US" altLang="zh-TW" sz="2800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lvl="0" indent="-457200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zh-TW" altLang="en-US" sz="2800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防疫設施及防護用品準備</a:t>
            </a:r>
            <a:endParaRPr lang="en-US" altLang="zh-TW" sz="2800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zh-TW" altLang="zh-TW" sz="2800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參加者住宿規劃</a:t>
            </a:r>
            <a:endParaRPr lang="en-US" altLang="zh-TW" sz="2800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lvl="0" indent="-457200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zh-TW" altLang="en-US" sz="2800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工作人員健康管理計畫</a:t>
            </a:r>
            <a:endParaRPr lang="en-US" altLang="zh-TW" sz="2800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lvl="0" indent="-457200">
              <a:spcAft>
                <a:spcPts val="0"/>
              </a:spcAft>
              <a:buFont typeface="Wingdings" panose="05000000000000000000" pitchFamily="2" charset="2"/>
              <a:buChar char="ü"/>
            </a:pPr>
            <a:endParaRPr lang="zh-TW" altLang="zh-TW" sz="2800" kern="100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531B3198-A6CD-4064-9C83-D8BE6E67C313}"/>
              </a:ext>
            </a:extLst>
          </p:cNvPr>
          <p:cNvSpPr/>
          <p:nvPr/>
        </p:nvSpPr>
        <p:spPr>
          <a:xfrm>
            <a:off x="312484" y="1025826"/>
            <a:ext cx="1146418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n"/>
            </a:pPr>
            <a:r>
              <a:rPr lang="zh-TW" altLang="en-US" sz="32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申請程序</a:t>
            </a:r>
            <a:endParaRPr lang="en-US" altLang="zh-TW" sz="3200" b="1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lvl="0" indent="-457200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zh-TW" altLang="zh-TW" sz="3200" b="1" kern="1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於</a:t>
            </a:r>
            <a:r>
              <a:rPr lang="zh-TW" altLang="en-US" sz="3200" b="1" kern="1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活動舉辦前</a:t>
            </a:r>
            <a:r>
              <a:rPr lang="en-US" altLang="zh-TW" sz="3200" b="1" kern="1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2</a:t>
            </a:r>
            <a:r>
              <a:rPr lang="zh-TW" altLang="en-US" sz="3200" b="1" kern="1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週向學務處</a:t>
            </a:r>
            <a:r>
              <a:rPr lang="zh-TW" altLang="zh-TW" sz="3200" b="1" kern="1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提報</a:t>
            </a:r>
            <a:r>
              <a:rPr lang="zh-TW" altLang="en-US" sz="3200" b="1" kern="1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活動</a:t>
            </a:r>
            <a:r>
              <a:rPr lang="zh-TW" altLang="zh-TW" sz="3200" b="1" kern="1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計劃書</a:t>
            </a:r>
            <a:r>
              <a:rPr lang="en-US" altLang="zh-TW" sz="3200" b="1" kern="1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3200" b="1" kern="1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內含活動規劃、應變計畫</a:t>
            </a:r>
            <a:r>
              <a:rPr lang="en-US" altLang="zh-TW" sz="3200" b="1" kern="1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r>
              <a:rPr lang="zh-TW" altLang="en-US" sz="3200" b="1" kern="1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，</a:t>
            </a:r>
            <a:r>
              <a:rPr lang="zh-TW" altLang="en-US" sz="32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內容包括</a:t>
            </a:r>
            <a:r>
              <a:rPr lang="en-US" altLang="zh-TW" sz="32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CA451214-BE29-4357-9B09-4ADB6F78B0CA}"/>
              </a:ext>
            </a:extLst>
          </p:cNvPr>
          <p:cNvSpPr/>
          <p:nvPr/>
        </p:nvSpPr>
        <p:spPr>
          <a:xfrm>
            <a:off x="312484" y="5861866"/>
            <a:ext cx="475001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lvl="0" indent="-457200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zh-TW" altLang="en-US" sz="3200" b="1" kern="1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經</a:t>
            </a:r>
            <a:r>
              <a:rPr lang="zh-TW" altLang="zh-TW" sz="3200" b="1" kern="1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防疫小組</a:t>
            </a:r>
            <a:r>
              <a:rPr lang="zh-TW" altLang="en-US" sz="3200" b="1" kern="1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審查通過</a:t>
            </a:r>
            <a:r>
              <a:rPr lang="zh-TW" altLang="zh-TW" sz="3200" b="1" kern="1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962543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3510</TotalTime>
  <Words>1152</Words>
  <Application>Microsoft Office PowerPoint</Application>
  <PresentationFormat>寬螢幕</PresentationFormat>
  <Paragraphs>82</Paragraphs>
  <Slides>10</Slides>
  <Notes>6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10</vt:i4>
      </vt:variant>
    </vt:vector>
  </HeadingPairs>
  <TitlesOfParts>
    <vt:vector size="18" baseType="lpstr">
      <vt:lpstr>微軟正黑體</vt:lpstr>
      <vt:lpstr>新細明體</vt:lpstr>
      <vt:lpstr>Arial</vt:lpstr>
      <vt:lpstr>Calibri</vt:lpstr>
      <vt:lpstr>Calibri Light</vt:lpstr>
      <vt:lpstr>Times New Roman</vt:lpstr>
      <vt:lpstr>Wingdings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亞洲大學 因應嚴重特殊傳染性肺炎防疫措施 進度報告</dc:title>
  <dc:creator>schang@asia.edu.tw</dc:creator>
  <cp:lastModifiedBy>蔡宛蓉</cp:lastModifiedBy>
  <cp:revision>309</cp:revision>
  <cp:lastPrinted>2020-02-14T02:43:05Z</cp:lastPrinted>
  <dcterms:created xsi:type="dcterms:W3CDTF">2020-02-09T08:04:57Z</dcterms:created>
  <dcterms:modified xsi:type="dcterms:W3CDTF">2021-01-20T01:39:08Z</dcterms:modified>
</cp:coreProperties>
</file>