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415AF8-5C63-48C9-A303-4FA5BBBC3F32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7C733811-6FAA-43E8-9360-989224DAD342}">
      <dgm:prSet phldrT="[文字]"/>
      <dgm:spPr/>
      <dgm:t>
        <a:bodyPr/>
        <a:lstStyle/>
        <a:p>
          <a:pPr rtl="0"/>
          <a:r>
            <a:rPr lang="zh-TW" altLang="en-US" dirty="0" smtClean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rPr>
            <a:t>高中遠距先修課程</a:t>
          </a:r>
          <a:r>
            <a:rPr lang="zh-TW" altLang="en-US" dirty="0" smtClean="0"/>
            <a:t> </a:t>
          </a:r>
          <a:endParaRPr lang="zh-TW" altLang="en-US" dirty="0"/>
        </a:p>
      </dgm:t>
    </dgm:pt>
    <dgm:pt modelId="{106C84AC-33E4-4A14-ABE8-5156DACF2627}" type="parTrans" cxnId="{BB113261-0F23-436C-BAEE-A78B9786B99C}">
      <dgm:prSet/>
      <dgm:spPr/>
      <dgm:t>
        <a:bodyPr/>
        <a:lstStyle/>
        <a:p>
          <a:endParaRPr lang="zh-TW" altLang="en-US"/>
        </a:p>
      </dgm:t>
    </dgm:pt>
    <dgm:pt modelId="{61C0498D-421B-4FC9-A491-2040B393BCDD}" type="sibTrans" cxnId="{BB113261-0F23-436C-BAEE-A78B9786B99C}">
      <dgm:prSet/>
      <dgm:spPr/>
      <dgm:t>
        <a:bodyPr/>
        <a:lstStyle/>
        <a:p>
          <a:endParaRPr lang="zh-TW" altLang="en-US"/>
        </a:p>
      </dgm:t>
    </dgm:pt>
    <dgm:pt modelId="{3EEBA79D-E17D-4DFC-A0AF-692D5F98D300}">
      <dgm:prSet phldrT="[文字]"/>
      <dgm:spPr/>
      <dgm:t>
        <a:bodyPr/>
        <a:lstStyle/>
        <a:p>
          <a:r>
            <a:rPr lang="zh-TW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英語文先修營</a:t>
          </a:r>
          <a:endParaRPr lang="zh-TW" altLang="en-US" dirty="0"/>
        </a:p>
      </dgm:t>
    </dgm:pt>
    <dgm:pt modelId="{F3A6DD0C-ABA6-4E28-A84F-E42C9827A112}" type="parTrans" cxnId="{AB313A8C-F7BE-466D-81D7-7CB70687956E}">
      <dgm:prSet/>
      <dgm:spPr/>
      <dgm:t>
        <a:bodyPr/>
        <a:lstStyle/>
        <a:p>
          <a:endParaRPr lang="zh-TW" altLang="en-US"/>
        </a:p>
      </dgm:t>
    </dgm:pt>
    <dgm:pt modelId="{091A48E7-6312-4215-B790-40F2ADD40C02}" type="sibTrans" cxnId="{AB313A8C-F7BE-466D-81D7-7CB70687956E}">
      <dgm:prSet/>
      <dgm:spPr/>
      <dgm:t>
        <a:bodyPr/>
        <a:lstStyle/>
        <a:p>
          <a:endParaRPr lang="zh-TW" altLang="en-US"/>
        </a:p>
      </dgm:t>
    </dgm:pt>
    <dgm:pt modelId="{9F7D5064-5CDF-45B3-B067-F06DD8274FEA}">
      <dgm:prSet phldrT="[文字]"/>
      <dgm:spPr/>
      <dgm:t>
        <a:bodyPr/>
        <a:lstStyle/>
        <a:p>
          <a:endParaRPr lang="zh-TW" altLang="en-US" dirty="0"/>
        </a:p>
      </dgm:t>
    </dgm:pt>
    <dgm:pt modelId="{7C92855C-E36A-4934-96CD-063300306AD0}" type="parTrans" cxnId="{85B1673E-1089-4251-A66D-F58820C58E0C}">
      <dgm:prSet/>
      <dgm:spPr/>
      <dgm:t>
        <a:bodyPr/>
        <a:lstStyle/>
        <a:p>
          <a:endParaRPr lang="zh-TW" altLang="en-US"/>
        </a:p>
      </dgm:t>
    </dgm:pt>
    <dgm:pt modelId="{AC31F83D-4B2D-40ED-853B-A44C34DA1680}" type="sibTrans" cxnId="{85B1673E-1089-4251-A66D-F58820C58E0C}">
      <dgm:prSet/>
      <dgm:spPr/>
      <dgm:t>
        <a:bodyPr/>
        <a:lstStyle/>
        <a:p>
          <a:endParaRPr lang="zh-TW" altLang="en-US"/>
        </a:p>
      </dgm:t>
    </dgm:pt>
    <dgm:pt modelId="{69E4C878-F966-4791-BC72-7252857D4073}">
      <dgm:prSet phldrT="[文字]"/>
      <dgm:spPr/>
      <dgm:t>
        <a:bodyPr/>
        <a:lstStyle/>
        <a:p>
          <a:r>
            <a:rPr lang="zh-TW" altLang="en-US" dirty="0" smtClean="0">
              <a:cs typeface="Segoe UI Light" panose="020B0502040204020203" pitchFamily="34" charset="0"/>
            </a:rPr>
            <a:t>新生先修微學程</a:t>
          </a:r>
          <a:endParaRPr lang="zh-TW" altLang="en-US" dirty="0"/>
        </a:p>
      </dgm:t>
    </dgm:pt>
    <dgm:pt modelId="{DDB67785-8066-48D0-9E0E-85B029E9BABF}" type="parTrans" cxnId="{3832C5B5-78B3-4E59-BE1A-12E6C640B6FE}">
      <dgm:prSet/>
      <dgm:spPr/>
      <dgm:t>
        <a:bodyPr/>
        <a:lstStyle/>
        <a:p>
          <a:endParaRPr lang="zh-TW" altLang="en-US"/>
        </a:p>
      </dgm:t>
    </dgm:pt>
    <dgm:pt modelId="{5CEDB182-CCC4-4D7E-8A58-7A58615CDB75}" type="sibTrans" cxnId="{3832C5B5-78B3-4E59-BE1A-12E6C640B6FE}">
      <dgm:prSet/>
      <dgm:spPr/>
      <dgm:t>
        <a:bodyPr/>
        <a:lstStyle/>
        <a:p>
          <a:endParaRPr lang="zh-TW" altLang="en-US"/>
        </a:p>
      </dgm:t>
    </dgm:pt>
    <dgm:pt modelId="{B83B86ED-A953-41EC-BDA3-47AB8BE13626}">
      <dgm:prSet phldrT="[文字]"/>
      <dgm:spPr/>
      <dgm:t>
        <a:bodyPr/>
        <a:lstStyle/>
        <a:p>
          <a:endParaRPr lang="zh-TW" altLang="en-US" dirty="0"/>
        </a:p>
      </dgm:t>
    </dgm:pt>
    <dgm:pt modelId="{5844D757-5CC1-4924-B6F8-E0D5EC9A8BEE}" type="parTrans" cxnId="{DF641708-F61D-459E-997D-0F9531D253DC}">
      <dgm:prSet/>
      <dgm:spPr/>
      <dgm:t>
        <a:bodyPr/>
        <a:lstStyle/>
        <a:p>
          <a:endParaRPr lang="zh-TW" altLang="en-US"/>
        </a:p>
      </dgm:t>
    </dgm:pt>
    <dgm:pt modelId="{2A3A5E59-1B85-4D26-8C9F-E14C124456CF}" type="sibTrans" cxnId="{DF641708-F61D-459E-997D-0F9531D253DC}">
      <dgm:prSet/>
      <dgm:spPr/>
      <dgm:t>
        <a:bodyPr/>
        <a:lstStyle/>
        <a:p>
          <a:endParaRPr lang="zh-TW" altLang="en-US"/>
        </a:p>
      </dgm:t>
    </dgm:pt>
    <dgm:pt modelId="{2B3EEDCB-8715-4B22-9981-4BA21DCDED91}">
      <dgm:prSet phldrT="[文字]"/>
      <dgm:spPr/>
      <dgm:t>
        <a:bodyPr/>
        <a:lstStyle/>
        <a:p>
          <a:endParaRPr lang="zh-TW" altLang="en-US" dirty="0"/>
        </a:p>
      </dgm:t>
    </dgm:pt>
    <dgm:pt modelId="{85637203-705C-43AA-A7AA-1BBAAEE94970}" type="parTrans" cxnId="{B0199330-8E1D-48A7-934F-51EDF2BD20D9}">
      <dgm:prSet/>
      <dgm:spPr/>
      <dgm:t>
        <a:bodyPr/>
        <a:lstStyle/>
        <a:p>
          <a:endParaRPr lang="zh-TW" altLang="en-US"/>
        </a:p>
      </dgm:t>
    </dgm:pt>
    <dgm:pt modelId="{20544051-90EB-47C5-93AA-496AE17850E6}" type="sibTrans" cxnId="{B0199330-8E1D-48A7-934F-51EDF2BD20D9}">
      <dgm:prSet/>
      <dgm:spPr/>
      <dgm:t>
        <a:bodyPr/>
        <a:lstStyle/>
        <a:p>
          <a:endParaRPr lang="zh-TW" altLang="en-US"/>
        </a:p>
      </dgm:t>
    </dgm:pt>
    <dgm:pt modelId="{EEDA0E5C-60A2-45B8-9157-8EB839D5180E}">
      <dgm:prSet phldrT="[文字]"/>
      <dgm:spPr/>
      <dgm:t>
        <a:bodyPr/>
        <a:lstStyle/>
        <a:p>
          <a:endParaRPr lang="zh-TW" altLang="en-US" dirty="0"/>
        </a:p>
      </dgm:t>
    </dgm:pt>
    <dgm:pt modelId="{E2F7AC34-7D0B-4897-A8ED-3E9701D75A52}" type="parTrans" cxnId="{4C97B130-2408-4DD5-9797-DEBAFD5FFEDC}">
      <dgm:prSet/>
      <dgm:spPr/>
      <dgm:t>
        <a:bodyPr/>
        <a:lstStyle/>
        <a:p>
          <a:endParaRPr lang="zh-TW" altLang="en-US"/>
        </a:p>
      </dgm:t>
    </dgm:pt>
    <dgm:pt modelId="{83152691-FF1B-4108-B2B1-4E30F8463FE1}" type="sibTrans" cxnId="{4C97B130-2408-4DD5-9797-DEBAFD5FFEDC}">
      <dgm:prSet/>
      <dgm:spPr/>
      <dgm:t>
        <a:bodyPr/>
        <a:lstStyle/>
        <a:p>
          <a:endParaRPr lang="zh-TW" altLang="en-US"/>
        </a:p>
      </dgm:t>
    </dgm:pt>
    <dgm:pt modelId="{BECDDD12-74CB-4316-9B11-49EA2A948340}">
      <dgm:prSet phldrT="[文字]"/>
      <dgm:spPr/>
      <dgm:t>
        <a:bodyPr/>
        <a:lstStyle/>
        <a:p>
          <a:endParaRPr lang="zh-TW" altLang="en-US" dirty="0"/>
        </a:p>
      </dgm:t>
    </dgm:pt>
    <dgm:pt modelId="{156B9BDF-D5E7-4F28-95F2-73C0F2CB2FBF}" type="parTrans" cxnId="{D826733F-3026-4351-80E8-64595D6715BD}">
      <dgm:prSet/>
      <dgm:spPr/>
      <dgm:t>
        <a:bodyPr/>
        <a:lstStyle/>
        <a:p>
          <a:endParaRPr lang="zh-TW" altLang="en-US"/>
        </a:p>
      </dgm:t>
    </dgm:pt>
    <dgm:pt modelId="{D6CDA946-423D-4F12-BD55-648BAB633DEC}" type="sibTrans" cxnId="{D826733F-3026-4351-80E8-64595D6715BD}">
      <dgm:prSet/>
      <dgm:spPr/>
      <dgm:t>
        <a:bodyPr/>
        <a:lstStyle/>
        <a:p>
          <a:endParaRPr lang="zh-TW" altLang="en-US"/>
        </a:p>
      </dgm:t>
    </dgm:pt>
    <dgm:pt modelId="{14841AF8-140B-476C-BC2B-36B69BFF114E}">
      <dgm:prSet phldrT="[文字]"/>
      <dgm:spPr/>
      <dgm:t>
        <a:bodyPr/>
        <a:lstStyle/>
        <a:p>
          <a:endParaRPr lang="zh-TW" altLang="en-US" dirty="0"/>
        </a:p>
      </dgm:t>
    </dgm:pt>
    <dgm:pt modelId="{0F690DE7-A006-4DC0-8956-F2D8D3DA3B82}" type="parTrans" cxnId="{33E2F8EC-3832-49BB-8FE5-FD9B9B5AE334}">
      <dgm:prSet/>
      <dgm:spPr/>
      <dgm:t>
        <a:bodyPr/>
        <a:lstStyle/>
        <a:p>
          <a:endParaRPr lang="zh-TW" altLang="en-US"/>
        </a:p>
      </dgm:t>
    </dgm:pt>
    <dgm:pt modelId="{BFDEFEA9-16DF-4A86-BB9B-3A3DCEBA6ECA}" type="sibTrans" cxnId="{33E2F8EC-3832-49BB-8FE5-FD9B9B5AE334}">
      <dgm:prSet/>
      <dgm:spPr/>
      <dgm:t>
        <a:bodyPr/>
        <a:lstStyle/>
        <a:p>
          <a:endParaRPr lang="zh-TW" altLang="en-US"/>
        </a:p>
      </dgm:t>
    </dgm:pt>
    <dgm:pt modelId="{44113FC1-0D0B-433F-AA04-573D5981FB36}">
      <dgm:prSet phldrT="[文字]"/>
      <dgm:spPr/>
      <dgm:t>
        <a:bodyPr/>
        <a:lstStyle/>
        <a:p>
          <a:endParaRPr lang="zh-TW" altLang="en-US" dirty="0"/>
        </a:p>
      </dgm:t>
    </dgm:pt>
    <dgm:pt modelId="{5AD13C9A-B4E0-4F3F-9288-8749831F7E04}" type="parTrans" cxnId="{57C5791B-8F5B-4F8B-8DF6-1928DB89E253}">
      <dgm:prSet/>
      <dgm:spPr/>
      <dgm:t>
        <a:bodyPr/>
        <a:lstStyle/>
        <a:p>
          <a:endParaRPr lang="zh-TW" altLang="en-US"/>
        </a:p>
      </dgm:t>
    </dgm:pt>
    <dgm:pt modelId="{B7E5B8C5-7453-4E25-8741-31375FD3FBAC}" type="sibTrans" cxnId="{57C5791B-8F5B-4F8B-8DF6-1928DB89E253}">
      <dgm:prSet/>
      <dgm:spPr/>
      <dgm:t>
        <a:bodyPr/>
        <a:lstStyle/>
        <a:p>
          <a:endParaRPr lang="zh-TW" altLang="en-US"/>
        </a:p>
      </dgm:t>
    </dgm:pt>
    <dgm:pt modelId="{599AD16C-2154-46B7-9BEC-01E3D1620513}">
      <dgm:prSet phldrT="[文字]"/>
      <dgm:spPr/>
      <dgm:t>
        <a:bodyPr/>
        <a:lstStyle/>
        <a:p>
          <a:endParaRPr lang="zh-TW" altLang="en-US" dirty="0"/>
        </a:p>
      </dgm:t>
    </dgm:pt>
    <dgm:pt modelId="{C8A1A4BF-C840-4CB7-89D8-86659AAD0D0B}" type="parTrans" cxnId="{23225140-34E9-4B8C-AB3C-4BC34E34A29B}">
      <dgm:prSet/>
      <dgm:spPr/>
      <dgm:t>
        <a:bodyPr/>
        <a:lstStyle/>
        <a:p>
          <a:endParaRPr lang="zh-TW" altLang="en-US"/>
        </a:p>
      </dgm:t>
    </dgm:pt>
    <dgm:pt modelId="{0DA2D484-35E2-44CE-90C7-6F780B03EDFF}" type="sibTrans" cxnId="{23225140-34E9-4B8C-AB3C-4BC34E34A29B}">
      <dgm:prSet/>
      <dgm:spPr/>
      <dgm:t>
        <a:bodyPr/>
        <a:lstStyle/>
        <a:p>
          <a:endParaRPr lang="zh-TW" altLang="en-US"/>
        </a:p>
      </dgm:t>
    </dgm:pt>
    <dgm:pt modelId="{CB98745E-7905-4DDF-A964-DB54542ED0B3}">
      <dgm:prSet phldrT="[文字]"/>
      <dgm:spPr/>
      <dgm:t>
        <a:bodyPr/>
        <a:lstStyle/>
        <a:p>
          <a:endParaRPr lang="zh-TW" altLang="en-US" dirty="0"/>
        </a:p>
      </dgm:t>
    </dgm:pt>
    <dgm:pt modelId="{F9574BF0-9EA7-43A2-B56B-833565B66060}" type="parTrans" cxnId="{1BC946B7-C2CF-4D1E-867C-D22080DBFBF2}">
      <dgm:prSet/>
      <dgm:spPr/>
      <dgm:t>
        <a:bodyPr/>
        <a:lstStyle/>
        <a:p>
          <a:endParaRPr lang="zh-TW" altLang="en-US"/>
        </a:p>
      </dgm:t>
    </dgm:pt>
    <dgm:pt modelId="{6B3822CA-9DE0-4DD9-97C9-2FB1FFF075C3}" type="sibTrans" cxnId="{1BC946B7-C2CF-4D1E-867C-D22080DBFBF2}">
      <dgm:prSet/>
      <dgm:spPr/>
      <dgm:t>
        <a:bodyPr/>
        <a:lstStyle/>
        <a:p>
          <a:endParaRPr lang="zh-TW" altLang="en-US"/>
        </a:p>
      </dgm:t>
    </dgm:pt>
    <dgm:pt modelId="{1B2C0857-668D-47AA-9528-3AE46D150A14}" type="pres">
      <dgm:prSet presAssocID="{46415AF8-5C63-48C9-A303-4FA5BBBC3F3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F651B9C-2F87-4E48-99C6-1FF18F89510B}" type="pres">
      <dgm:prSet presAssocID="{7C733811-6FAA-43E8-9360-989224DAD342}" presName="composite" presStyleCnt="0"/>
      <dgm:spPr/>
    </dgm:pt>
    <dgm:pt modelId="{F6F6C16D-5B93-4A05-83CF-B3B94518E593}" type="pres">
      <dgm:prSet presAssocID="{7C733811-6FAA-43E8-9360-989224DAD34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A9254E-9C98-475A-94FB-1940AF3D5F98}" type="pres">
      <dgm:prSet presAssocID="{7C733811-6FAA-43E8-9360-989224DAD342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DDD8E7-A9C5-40E8-BF0D-A57C6DCBB790}" type="pres">
      <dgm:prSet presAssocID="{61C0498D-421B-4FC9-A491-2040B393BCDD}" presName="space" presStyleCnt="0"/>
      <dgm:spPr/>
    </dgm:pt>
    <dgm:pt modelId="{8672B83E-F79A-4B72-B283-02C94BFF888A}" type="pres">
      <dgm:prSet presAssocID="{3EEBA79D-E17D-4DFC-A0AF-692D5F98D300}" presName="composite" presStyleCnt="0"/>
      <dgm:spPr/>
    </dgm:pt>
    <dgm:pt modelId="{C26838AA-6570-46F7-BFB2-CC3761651F57}" type="pres">
      <dgm:prSet presAssocID="{3EEBA79D-E17D-4DFC-A0AF-692D5F98D30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C011D3-128D-4BAD-BFDD-E54CA9C8C498}" type="pres">
      <dgm:prSet presAssocID="{3EEBA79D-E17D-4DFC-A0AF-692D5F98D300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3F8D60-300A-4302-B8BC-1C46499B75FF}" type="pres">
      <dgm:prSet presAssocID="{091A48E7-6312-4215-B790-40F2ADD40C02}" presName="space" presStyleCnt="0"/>
      <dgm:spPr/>
    </dgm:pt>
    <dgm:pt modelId="{45D74B9F-C054-4C8C-9100-61E4FCAF2D2A}" type="pres">
      <dgm:prSet presAssocID="{69E4C878-F966-4791-BC72-7252857D4073}" presName="composite" presStyleCnt="0"/>
      <dgm:spPr/>
    </dgm:pt>
    <dgm:pt modelId="{CB4BC876-D6E5-4B2B-A781-5D4120B38EEB}" type="pres">
      <dgm:prSet presAssocID="{69E4C878-F966-4791-BC72-7252857D4073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376215-1139-40CE-AFF4-028B06B3B02B}" type="pres">
      <dgm:prSet presAssocID="{69E4C878-F966-4791-BC72-7252857D4073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8A4FCA5-D66C-4C59-A82E-72454E5E9E89}" type="presOf" srcId="{14841AF8-140B-476C-BC2B-36B69BFF114E}" destId="{74376215-1139-40CE-AFF4-028B06B3B02B}" srcOrd="0" destOrd="3" presId="urn:microsoft.com/office/officeart/2005/8/layout/hList1"/>
    <dgm:cxn modelId="{26D4B9AE-EAE8-4F8A-BF69-CEC31A446B9F}" type="presOf" srcId="{2B3EEDCB-8715-4B22-9981-4BA21DCDED91}" destId="{74376215-1139-40CE-AFF4-028B06B3B02B}" srcOrd="0" destOrd="0" presId="urn:microsoft.com/office/officeart/2005/8/layout/hList1"/>
    <dgm:cxn modelId="{57C5791B-8F5B-4F8B-8DF6-1928DB89E253}" srcId="{69E4C878-F966-4791-BC72-7252857D4073}" destId="{44113FC1-0D0B-433F-AA04-573D5981FB36}" srcOrd="4" destOrd="0" parTransId="{5AD13C9A-B4E0-4F3F-9288-8749831F7E04}" sibTransId="{B7E5B8C5-7453-4E25-8741-31375FD3FBAC}"/>
    <dgm:cxn modelId="{BEBEC786-C0D2-4461-A4F8-37BBBD395E47}" type="presOf" srcId="{3EEBA79D-E17D-4DFC-A0AF-692D5F98D300}" destId="{C26838AA-6570-46F7-BFB2-CC3761651F57}" srcOrd="0" destOrd="0" presId="urn:microsoft.com/office/officeart/2005/8/layout/hList1"/>
    <dgm:cxn modelId="{3832C5B5-78B3-4E59-BE1A-12E6C640B6FE}" srcId="{46415AF8-5C63-48C9-A303-4FA5BBBC3F32}" destId="{69E4C878-F966-4791-BC72-7252857D4073}" srcOrd="2" destOrd="0" parTransId="{DDB67785-8066-48D0-9E0E-85B029E9BABF}" sibTransId="{5CEDB182-CCC4-4D7E-8A58-7A58615CDB75}"/>
    <dgm:cxn modelId="{AB313A8C-F7BE-466D-81D7-7CB70687956E}" srcId="{46415AF8-5C63-48C9-A303-4FA5BBBC3F32}" destId="{3EEBA79D-E17D-4DFC-A0AF-692D5F98D300}" srcOrd="1" destOrd="0" parTransId="{F3A6DD0C-ABA6-4E28-A84F-E42C9827A112}" sibTransId="{091A48E7-6312-4215-B790-40F2ADD40C02}"/>
    <dgm:cxn modelId="{F0661EA9-9108-425C-B94D-23C6D9D46FF8}" type="presOf" srcId="{7C733811-6FAA-43E8-9360-989224DAD342}" destId="{F6F6C16D-5B93-4A05-83CF-B3B94518E593}" srcOrd="0" destOrd="0" presId="urn:microsoft.com/office/officeart/2005/8/layout/hList1"/>
    <dgm:cxn modelId="{85B1673E-1089-4251-A66D-F58820C58E0C}" srcId="{3EEBA79D-E17D-4DFC-A0AF-692D5F98D300}" destId="{9F7D5064-5CDF-45B3-B067-F06DD8274FEA}" srcOrd="0" destOrd="0" parTransId="{7C92855C-E36A-4934-96CD-063300306AD0}" sibTransId="{AC31F83D-4B2D-40ED-853B-A44C34DA1680}"/>
    <dgm:cxn modelId="{23225140-34E9-4B8C-AB3C-4BC34E34A29B}" srcId="{69E4C878-F966-4791-BC72-7252857D4073}" destId="{599AD16C-2154-46B7-9BEC-01E3D1620513}" srcOrd="5" destOrd="0" parTransId="{C8A1A4BF-C840-4CB7-89D8-86659AAD0D0B}" sibTransId="{0DA2D484-35E2-44CE-90C7-6F780B03EDFF}"/>
    <dgm:cxn modelId="{521AD8E2-7B72-4212-B709-4AC0D37544BA}" type="presOf" srcId="{EEDA0E5C-60A2-45B8-9157-8EB839D5180E}" destId="{74376215-1139-40CE-AFF4-028B06B3B02B}" srcOrd="0" destOrd="1" presId="urn:microsoft.com/office/officeart/2005/8/layout/hList1"/>
    <dgm:cxn modelId="{AA6C1278-AA52-468A-83BE-AAD7A5011D7D}" type="presOf" srcId="{B83B86ED-A953-41EC-BDA3-47AB8BE13626}" destId="{74376215-1139-40CE-AFF4-028B06B3B02B}" srcOrd="0" destOrd="7" presId="urn:microsoft.com/office/officeart/2005/8/layout/hList1"/>
    <dgm:cxn modelId="{D826733F-3026-4351-80E8-64595D6715BD}" srcId="{69E4C878-F966-4791-BC72-7252857D4073}" destId="{BECDDD12-74CB-4316-9B11-49EA2A948340}" srcOrd="2" destOrd="0" parTransId="{156B9BDF-D5E7-4F28-95F2-73C0F2CB2FBF}" sibTransId="{D6CDA946-423D-4F12-BD55-648BAB633DEC}"/>
    <dgm:cxn modelId="{33E2F8EC-3832-49BB-8FE5-FD9B9B5AE334}" srcId="{69E4C878-F966-4791-BC72-7252857D4073}" destId="{14841AF8-140B-476C-BC2B-36B69BFF114E}" srcOrd="3" destOrd="0" parTransId="{0F690DE7-A006-4DC0-8956-F2D8D3DA3B82}" sibTransId="{BFDEFEA9-16DF-4A86-BB9B-3A3DCEBA6ECA}"/>
    <dgm:cxn modelId="{7BCFB0BB-5036-4E32-A900-C2B55D8DC0B2}" type="presOf" srcId="{BECDDD12-74CB-4316-9B11-49EA2A948340}" destId="{74376215-1139-40CE-AFF4-028B06B3B02B}" srcOrd="0" destOrd="2" presId="urn:microsoft.com/office/officeart/2005/8/layout/hList1"/>
    <dgm:cxn modelId="{165F0CE6-6369-479F-9AD4-97DCADE1899D}" type="presOf" srcId="{69E4C878-F966-4791-BC72-7252857D4073}" destId="{CB4BC876-D6E5-4B2B-A781-5D4120B38EEB}" srcOrd="0" destOrd="0" presId="urn:microsoft.com/office/officeart/2005/8/layout/hList1"/>
    <dgm:cxn modelId="{66181D47-2C85-4782-A5EC-C9504145104B}" type="presOf" srcId="{9F7D5064-5CDF-45B3-B067-F06DD8274FEA}" destId="{74C011D3-128D-4BAD-BFDD-E54CA9C8C498}" srcOrd="0" destOrd="0" presId="urn:microsoft.com/office/officeart/2005/8/layout/hList1"/>
    <dgm:cxn modelId="{1BC946B7-C2CF-4D1E-867C-D22080DBFBF2}" srcId="{69E4C878-F966-4791-BC72-7252857D4073}" destId="{CB98745E-7905-4DDF-A964-DB54542ED0B3}" srcOrd="6" destOrd="0" parTransId="{F9574BF0-9EA7-43A2-B56B-833565B66060}" sibTransId="{6B3822CA-9DE0-4DD9-97C9-2FB1FFF075C3}"/>
    <dgm:cxn modelId="{52E04E4B-6423-4E5C-A77B-C84ADC5D2617}" type="presOf" srcId="{44113FC1-0D0B-433F-AA04-573D5981FB36}" destId="{74376215-1139-40CE-AFF4-028B06B3B02B}" srcOrd="0" destOrd="4" presId="urn:microsoft.com/office/officeart/2005/8/layout/hList1"/>
    <dgm:cxn modelId="{BB113261-0F23-436C-BAEE-A78B9786B99C}" srcId="{46415AF8-5C63-48C9-A303-4FA5BBBC3F32}" destId="{7C733811-6FAA-43E8-9360-989224DAD342}" srcOrd="0" destOrd="0" parTransId="{106C84AC-33E4-4A14-ABE8-5156DACF2627}" sibTransId="{61C0498D-421B-4FC9-A491-2040B393BCDD}"/>
    <dgm:cxn modelId="{FE892454-878F-4BFB-ABE0-AD3AAEF8BEDC}" type="presOf" srcId="{CB98745E-7905-4DDF-A964-DB54542ED0B3}" destId="{74376215-1139-40CE-AFF4-028B06B3B02B}" srcOrd="0" destOrd="6" presId="urn:microsoft.com/office/officeart/2005/8/layout/hList1"/>
    <dgm:cxn modelId="{4C97B130-2408-4DD5-9797-DEBAFD5FFEDC}" srcId="{69E4C878-F966-4791-BC72-7252857D4073}" destId="{EEDA0E5C-60A2-45B8-9157-8EB839D5180E}" srcOrd="1" destOrd="0" parTransId="{E2F7AC34-7D0B-4897-A8ED-3E9701D75A52}" sibTransId="{83152691-FF1B-4108-B2B1-4E30F8463FE1}"/>
    <dgm:cxn modelId="{F107EBA9-B84D-4F24-A214-6FB89445CD15}" type="presOf" srcId="{599AD16C-2154-46B7-9BEC-01E3D1620513}" destId="{74376215-1139-40CE-AFF4-028B06B3B02B}" srcOrd="0" destOrd="5" presId="urn:microsoft.com/office/officeart/2005/8/layout/hList1"/>
    <dgm:cxn modelId="{B0199330-8E1D-48A7-934F-51EDF2BD20D9}" srcId="{69E4C878-F966-4791-BC72-7252857D4073}" destId="{2B3EEDCB-8715-4B22-9981-4BA21DCDED91}" srcOrd="0" destOrd="0" parTransId="{85637203-705C-43AA-A7AA-1BBAAEE94970}" sibTransId="{20544051-90EB-47C5-93AA-496AE17850E6}"/>
    <dgm:cxn modelId="{138CA7E0-D8CF-43A8-8D3B-5DE384AF8A90}" type="presOf" srcId="{46415AF8-5C63-48C9-A303-4FA5BBBC3F32}" destId="{1B2C0857-668D-47AA-9528-3AE46D150A14}" srcOrd="0" destOrd="0" presId="urn:microsoft.com/office/officeart/2005/8/layout/hList1"/>
    <dgm:cxn modelId="{DF641708-F61D-459E-997D-0F9531D253DC}" srcId="{69E4C878-F966-4791-BC72-7252857D4073}" destId="{B83B86ED-A953-41EC-BDA3-47AB8BE13626}" srcOrd="7" destOrd="0" parTransId="{5844D757-5CC1-4924-B6F8-E0D5EC9A8BEE}" sibTransId="{2A3A5E59-1B85-4D26-8C9F-E14C124456CF}"/>
    <dgm:cxn modelId="{6D0774A0-2641-46B0-9EC6-D5FB2A51848E}" type="presParOf" srcId="{1B2C0857-668D-47AA-9528-3AE46D150A14}" destId="{6F651B9C-2F87-4E48-99C6-1FF18F89510B}" srcOrd="0" destOrd="0" presId="urn:microsoft.com/office/officeart/2005/8/layout/hList1"/>
    <dgm:cxn modelId="{66E5D1BF-912C-4BE3-B0DE-97649A8D374F}" type="presParOf" srcId="{6F651B9C-2F87-4E48-99C6-1FF18F89510B}" destId="{F6F6C16D-5B93-4A05-83CF-B3B94518E593}" srcOrd="0" destOrd="0" presId="urn:microsoft.com/office/officeart/2005/8/layout/hList1"/>
    <dgm:cxn modelId="{93315213-0D9A-4049-B51C-C64C01D9D564}" type="presParOf" srcId="{6F651B9C-2F87-4E48-99C6-1FF18F89510B}" destId="{09A9254E-9C98-475A-94FB-1940AF3D5F98}" srcOrd="1" destOrd="0" presId="urn:microsoft.com/office/officeart/2005/8/layout/hList1"/>
    <dgm:cxn modelId="{79DD431D-A3C9-4E63-A172-6610F70C8A99}" type="presParOf" srcId="{1B2C0857-668D-47AA-9528-3AE46D150A14}" destId="{BCDDD8E7-A9C5-40E8-BF0D-A57C6DCBB790}" srcOrd="1" destOrd="0" presId="urn:microsoft.com/office/officeart/2005/8/layout/hList1"/>
    <dgm:cxn modelId="{6C2A992F-9C25-4373-936B-33A49FADD433}" type="presParOf" srcId="{1B2C0857-668D-47AA-9528-3AE46D150A14}" destId="{8672B83E-F79A-4B72-B283-02C94BFF888A}" srcOrd="2" destOrd="0" presId="urn:microsoft.com/office/officeart/2005/8/layout/hList1"/>
    <dgm:cxn modelId="{3C04A63E-14AA-411F-8A39-0C4E53C19A53}" type="presParOf" srcId="{8672B83E-F79A-4B72-B283-02C94BFF888A}" destId="{C26838AA-6570-46F7-BFB2-CC3761651F57}" srcOrd="0" destOrd="0" presId="urn:microsoft.com/office/officeart/2005/8/layout/hList1"/>
    <dgm:cxn modelId="{F967692B-7CD5-41A5-9A1C-9882464E9991}" type="presParOf" srcId="{8672B83E-F79A-4B72-B283-02C94BFF888A}" destId="{74C011D3-128D-4BAD-BFDD-E54CA9C8C498}" srcOrd="1" destOrd="0" presId="urn:microsoft.com/office/officeart/2005/8/layout/hList1"/>
    <dgm:cxn modelId="{641DBD1D-E8A3-46A0-B309-F11213191A3C}" type="presParOf" srcId="{1B2C0857-668D-47AA-9528-3AE46D150A14}" destId="{EB3F8D60-300A-4302-B8BC-1C46499B75FF}" srcOrd="3" destOrd="0" presId="urn:microsoft.com/office/officeart/2005/8/layout/hList1"/>
    <dgm:cxn modelId="{0E3DD195-4876-4DFE-BC78-B2D1638ED040}" type="presParOf" srcId="{1B2C0857-668D-47AA-9528-3AE46D150A14}" destId="{45D74B9F-C054-4C8C-9100-61E4FCAF2D2A}" srcOrd="4" destOrd="0" presId="urn:microsoft.com/office/officeart/2005/8/layout/hList1"/>
    <dgm:cxn modelId="{659FD7DB-956E-43A4-9654-1AFF322B07B4}" type="presParOf" srcId="{45D74B9F-C054-4C8C-9100-61E4FCAF2D2A}" destId="{CB4BC876-D6E5-4B2B-A781-5D4120B38EEB}" srcOrd="0" destOrd="0" presId="urn:microsoft.com/office/officeart/2005/8/layout/hList1"/>
    <dgm:cxn modelId="{392A2035-D47F-46DB-B87A-A5C2ABA39E80}" type="presParOf" srcId="{45D74B9F-C054-4C8C-9100-61E4FCAF2D2A}" destId="{74376215-1139-40CE-AFF4-028B06B3B02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F6C16D-5B93-4A05-83CF-B3B94518E593}">
      <dsp:nvSpPr>
        <dsp:cNvPr id="0" name=""/>
        <dsp:cNvSpPr/>
      </dsp:nvSpPr>
      <dsp:spPr>
        <a:xfrm>
          <a:off x="2597" y="151204"/>
          <a:ext cx="2532582" cy="6048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rPr>
            <a:t>高中遠距先修課程</a:t>
          </a:r>
          <a:r>
            <a:rPr lang="zh-TW" altLang="en-US" sz="2100" kern="1200" dirty="0" smtClean="0"/>
            <a:t> </a:t>
          </a:r>
          <a:endParaRPr lang="zh-TW" altLang="en-US" sz="2100" kern="1200" dirty="0"/>
        </a:p>
      </dsp:txBody>
      <dsp:txXfrm>
        <a:off x="2597" y="151204"/>
        <a:ext cx="2532582" cy="604800"/>
      </dsp:txXfrm>
    </dsp:sp>
    <dsp:sp modelId="{09A9254E-9C98-475A-94FB-1940AF3D5F98}">
      <dsp:nvSpPr>
        <dsp:cNvPr id="0" name=""/>
        <dsp:cNvSpPr/>
      </dsp:nvSpPr>
      <dsp:spPr>
        <a:xfrm>
          <a:off x="2597" y="756004"/>
          <a:ext cx="2532582" cy="299754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6838AA-6570-46F7-BFB2-CC3761651F57}">
      <dsp:nvSpPr>
        <dsp:cNvPr id="0" name=""/>
        <dsp:cNvSpPr/>
      </dsp:nvSpPr>
      <dsp:spPr>
        <a:xfrm>
          <a:off x="2889741" y="151204"/>
          <a:ext cx="2532582" cy="604800"/>
        </a:xfrm>
        <a:prstGeom prst="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1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英語文先修營</a:t>
          </a:r>
          <a:endParaRPr lang="zh-TW" altLang="en-US" sz="2100" kern="1200" dirty="0"/>
        </a:p>
      </dsp:txBody>
      <dsp:txXfrm>
        <a:off x="2889741" y="151204"/>
        <a:ext cx="2532582" cy="604800"/>
      </dsp:txXfrm>
    </dsp:sp>
    <dsp:sp modelId="{74C011D3-128D-4BAD-BFDD-E54CA9C8C498}">
      <dsp:nvSpPr>
        <dsp:cNvPr id="0" name=""/>
        <dsp:cNvSpPr/>
      </dsp:nvSpPr>
      <dsp:spPr>
        <a:xfrm>
          <a:off x="2889741" y="756004"/>
          <a:ext cx="2532582" cy="2997540"/>
        </a:xfrm>
        <a:prstGeom prst="rect">
          <a:avLst/>
        </a:prstGeom>
        <a:solidFill>
          <a:schemeClr val="accent4">
            <a:tint val="40000"/>
            <a:alpha val="90000"/>
            <a:hueOff val="5756959"/>
            <a:satOff val="-30630"/>
            <a:lumOff val="-174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5756959"/>
              <a:satOff val="-30630"/>
              <a:lumOff val="-17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</dsp:txBody>
      <dsp:txXfrm>
        <a:off x="2889741" y="756004"/>
        <a:ext cx="2532582" cy="2997540"/>
      </dsp:txXfrm>
    </dsp:sp>
    <dsp:sp modelId="{CB4BC876-D6E5-4B2B-A781-5D4120B38EEB}">
      <dsp:nvSpPr>
        <dsp:cNvPr id="0" name=""/>
        <dsp:cNvSpPr/>
      </dsp:nvSpPr>
      <dsp:spPr>
        <a:xfrm>
          <a:off x="5776885" y="151204"/>
          <a:ext cx="2532582" cy="604800"/>
        </a:xfrm>
        <a:prstGeom prst="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cs typeface="Segoe UI Light" panose="020B0502040204020203" pitchFamily="34" charset="0"/>
            </a:rPr>
            <a:t>新生先修微學程</a:t>
          </a:r>
          <a:endParaRPr lang="zh-TW" altLang="en-US" sz="2100" kern="1200" dirty="0"/>
        </a:p>
      </dsp:txBody>
      <dsp:txXfrm>
        <a:off x="5776885" y="151204"/>
        <a:ext cx="2532582" cy="604800"/>
      </dsp:txXfrm>
    </dsp:sp>
    <dsp:sp modelId="{74376215-1139-40CE-AFF4-028B06B3B02B}">
      <dsp:nvSpPr>
        <dsp:cNvPr id="0" name=""/>
        <dsp:cNvSpPr/>
      </dsp:nvSpPr>
      <dsp:spPr>
        <a:xfrm>
          <a:off x="5776885" y="756004"/>
          <a:ext cx="2532582" cy="2997540"/>
        </a:xfrm>
        <a:prstGeom prst="rect">
          <a:avLst/>
        </a:prstGeom>
        <a:solidFill>
          <a:schemeClr val="accent4">
            <a:tint val="40000"/>
            <a:alpha val="90000"/>
            <a:hueOff val="11513918"/>
            <a:satOff val="-61261"/>
            <a:lumOff val="-349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1513918"/>
              <a:satOff val="-61261"/>
              <a:lumOff val="-34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100" kern="1200" dirty="0"/>
        </a:p>
      </dsp:txBody>
      <dsp:txXfrm>
        <a:off x="5776885" y="756004"/>
        <a:ext cx="2532582" cy="2997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17AB43-DB1C-4912-BC9B-C54F59D6125E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AF513E-0305-4BAF-A7C9-E67CB0B13F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7917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F61EA0F-A667-4B49-8422-0062BC55E24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06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FE839-260C-4858-8204-1BDC25978615}" type="slidenum">
              <a:rPr lang="en-US" altLang="zh-TW" smtClean="0"/>
              <a:pPr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79668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FE839-260C-4858-8204-1BDC25978615}" type="slidenum">
              <a:rPr lang="en-US" altLang="zh-TW" smtClean="0"/>
              <a:pPr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46774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FE839-260C-4858-8204-1BDC25978615}" type="slidenum">
              <a:rPr lang="en-US" altLang="zh-TW" smtClean="0"/>
              <a:pPr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40088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FE839-260C-4858-8204-1BDC25978615}" type="slidenum">
              <a:rPr lang="en-US" altLang="zh-TW" smtClean="0"/>
              <a:pPr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00050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8487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211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8738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2659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8323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5694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2020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3559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9780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7339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8397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 bwMode="blackWhite">
          <a:xfrm>
            <a:off x="254951" y="262786"/>
            <a:ext cx="11682101" cy="633243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sz="1350" noProof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974757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256033" y="265177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zh-TW" altLang="en-US" sz="1350" noProof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cxnSp>
        <p:nvCxnSpPr>
          <p:cNvPr id="12" name="直線接點​​ 11"/>
          <p:cNvCxnSpPr/>
          <p:nvPr userDrawn="1"/>
        </p:nvCxnSpPr>
        <p:spPr>
          <a:xfrm>
            <a:off x="604435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521209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100">
                <a:solidFill>
                  <a:schemeClr val="bg2">
                    <a:lumMod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內容預留位置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90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 lang="en-US" sz="90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 lang="en-US" sz="90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 lang="en-US" sz="90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750"/>
              </a:spcBef>
              <a:spcAft>
                <a:spcPts val="900"/>
              </a:spcAft>
              <a:buNone/>
            </a:pPr>
            <a:r>
              <a:rPr lang="zh-TW" altLang="en-US" noProof="0"/>
              <a:t>編輯母片文字樣式</a:t>
            </a:r>
          </a:p>
          <a:p>
            <a:pPr marL="0" lvl="1" indent="0" rtl="0">
              <a:lnSpc>
                <a:spcPct val="150000"/>
              </a:lnSpc>
              <a:spcBef>
                <a:spcPts val="750"/>
              </a:spcBef>
              <a:spcAft>
                <a:spcPts val="900"/>
              </a:spcAft>
              <a:buNone/>
            </a:pPr>
            <a:r>
              <a:rPr lang="zh-TW" altLang="en-US" noProof="0"/>
              <a:t>第二層</a:t>
            </a:r>
          </a:p>
          <a:p>
            <a:pPr marL="0" lvl="2" indent="0" rtl="0">
              <a:lnSpc>
                <a:spcPct val="150000"/>
              </a:lnSpc>
              <a:spcBef>
                <a:spcPts val="750"/>
              </a:spcBef>
              <a:spcAft>
                <a:spcPts val="900"/>
              </a:spcAft>
              <a:buNone/>
            </a:pPr>
            <a:r>
              <a:rPr lang="zh-TW" altLang="en-US" noProof="0"/>
              <a:t>第三層</a:t>
            </a:r>
          </a:p>
          <a:p>
            <a:pPr marL="0" lvl="3" indent="0" rtl="0">
              <a:lnSpc>
                <a:spcPct val="150000"/>
              </a:lnSpc>
              <a:spcBef>
                <a:spcPts val="750"/>
              </a:spcBef>
              <a:spcAft>
                <a:spcPts val="900"/>
              </a:spcAft>
              <a:buNone/>
            </a:pPr>
            <a:r>
              <a:rPr lang="zh-TW" altLang="en-US" noProof="0"/>
              <a:t>第四層</a:t>
            </a:r>
          </a:p>
          <a:p>
            <a:pPr marL="0" lvl="4" indent="0" rtl="0">
              <a:lnSpc>
                <a:spcPct val="150000"/>
              </a:lnSpc>
              <a:spcBef>
                <a:spcPts val="750"/>
              </a:spcBef>
              <a:spcAft>
                <a:spcPts val="900"/>
              </a:spcAft>
              <a:buNone/>
            </a:pPr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6" name="日期預留位置 3"/>
          <p:cNvSpPr>
            <a:spLocks noGrp="1"/>
          </p:cNvSpPr>
          <p:nvPr>
            <p:ph type="dt" sz="half" idx="2"/>
          </p:nvPr>
        </p:nvSpPr>
        <p:spPr>
          <a:xfrm>
            <a:off x="539496" y="6203954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4B772D62-8D91-4DDB-8C98-EA01C59AD170}" type="datetime2">
              <a:rPr lang="zh-TW" altLang="en-US" smtClean="0"/>
              <a:pPr/>
              <a:t>2019年4月25日</a:t>
            </a:fld>
            <a:endParaRPr lang="zh-TW" altLang="en-US" dirty="0"/>
          </a:p>
        </p:txBody>
      </p:sp>
      <p:sp>
        <p:nvSpPr>
          <p:cNvPr id="7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4648200" y="62039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/>
          </a:p>
        </p:txBody>
      </p:sp>
      <p:sp>
        <p:nvSpPr>
          <p:cNvPr id="8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8371927" y="6203954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9860EDB8-5305-433F-BE41-D7A86D811DB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943359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A2CC8-3B8F-4173-AEBA-313732BA7DE6}" type="datetimeFigureOut">
              <a:rPr lang="zh-TW" altLang="en-US" smtClean="0"/>
              <a:t>2019/4/25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BFC9F-5CF7-4737-95ED-9F65DB994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921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surv.asia.edu.tw/index.php/522812?lang=zh-Hant-TW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goo.gl/WL4YNQ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52650" y="2330379"/>
            <a:ext cx="7886700" cy="590931"/>
          </a:xfrm>
        </p:spPr>
        <p:txBody>
          <a:bodyPr rtlCol="0" anchor="ctr" anchorCtr="0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</a:rPr>
              <a:t>先修活動系列課程</a:t>
            </a:r>
            <a:endParaRPr lang="en-US" altLang="zh-TW" sz="3600" dirty="0">
              <a:solidFill>
                <a:schemeClr val="bg1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4294967295"/>
          </p:nvPr>
        </p:nvSpPr>
        <p:spPr>
          <a:xfrm>
            <a:off x="2165715" y="3057079"/>
            <a:ext cx="7187052" cy="341632"/>
          </a:xfrm>
        </p:spPr>
        <p:txBody>
          <a:bodyPr rtlCol="0">
            <a:spAutoFit/>
          </a:bodyPr>
          <a:lstStyle/>
          <a:p>
            <a:pPr marL="0" indent="0">
              <a:buNone/>
            </a:pPr>
            <a:r>
              <a:rPr lang="zh-TW" altLang="en-US" sz="1800" dirty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高中遠距先修課程</a:t>
            </a:r>
          </a:p>
        </p:txBody>
      </p:sp>
      <p:sp>
        <p:nvSpPr>
          <p:cNvPr id="5" name="副標題 2">
            <a:extLst>
              <a:ext uri="{FF2B5EF4-FFF2-40B4-BE49-F238E27FC236}">
                <a16:creationId xmlns:a16="http://schemas.microsoft.com/office/drawing/2014/main" id="{272798AB-81E0-4EB1-B5FD-08594C0AACF5}"/>
              </a:ext>
            </a:extLst>
          </p:cNvPr>
          <p:cNvSpPr txBox="1">
            <a:spLocks/>
          </p:cNvSpPr>
          <p:nvPr/>
        </p:nvSpPr>
        <p:spPr>
          <a:xfrm>
            <a:off x="2165715" y="3486567"/>
            <a:ext cx="7187052" cy="484748"/>
          </a:xfrm>
          <a:prstGeom prst="rect">
            <a:avLst/>
          </a:prstGeom>
        </p:spPr>
        <p:txBody>
          <a:bodyPr vert="horz" lIns="68580" tIns="34290" rIns="68580" bIns="34290" rtlCol="0">
            <a:sp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lang="en-US" sz="1200" kern="1200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3pPr>
            <a:lvl4pPr marL="11430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4pPr>
            <a:lvl5pPr marL="16002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14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718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800" dirty="0">
                <a:solidFill>
                  <a:schemeClr val="bg1"/>
                </a:solidFill>
              </a:rPr>
              <a:t>英語文先修營</a:t>
            </a:r>
          </a:p>
        </p:txBody>
      </p:sp>
      <p:sp>
        <p:nvSpPr>
          <p:cNvPr id="6" name="副標題 2">
            <a:extLst>
              <a:ext uri="{FF2B5EF4-FFF2-40B4-BE49-F238E27FC236}">
                <a16:creationId xmlns:a16="http://schemas.microsoft.com/office/drawing/2014/main" id="{269C9C06-E8B4-435A-9ABC-EB9441E4ADB3}"/>
              </a:ext>
            </a:extLst>
          </p:cNvPr>
          <p:cNvSpPr txBox="1">
            <a:spLocks/>
          </p:cNvSpPr>
          <p:nvPr/>
        </p:nvSpPr>
        <p:spPr>
          <a:xfrm>
            <a:off x="2165715" y="3916054"/>
            <a:ext cx="7187052" cy="484748"/>
          </a:xfrm>
          <a:prstGeom prst="rect">
            <a:avLst/>
          </a:prstGeom>
        </p:spPr>
        <p:txBody>
          <a:bodyPr vert="horz" lIns="68580" tIns="34290" rIns="68580" bIns="34290" rtlCol="0">
            <a:sp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lang="en-US" sz="1200" kern="1200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3pPr>
            <a:lvl4pPr marL="11430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4pPr>
            <a:lvl5pPr marL="16002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14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718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800" dirty="0">
                <a:solidFill>
                  <a:schemeClr val="bg1"/>
                </a:solidFill>
              </a:rPr>
              <a:t>新生先修微學程活動</a:t>
            </a:r>
          </a:p>
        </p:txBody>
      </p:sp>
    </p:spTree>
    <p:extLst>
      <p:ext uri="{BB962C8B-B14F-4D97-AF65-F5344CB8AC3E}">
        <p14:creationId xmlns:p14="http://schemas.microsoft.com/office/powerpoint/2010/main" val="418920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rtl="0"/>
            <a:r>
              <a:rPr lang="zh-TW" altLang="en-US" b="1" dirty="0">
                <a:latin typeface="Microsoft JhengHei UI" panose="020B0604030504040204" pitchFamily="34" charset="-120"/>
                <a:ea typeface="Microsoft JhengHei UI" panose="020B0604030504040204" pitchFamily="34" charset="-120"/>
                <a:cs typeface="Segoe UI Light" panose="020B0502040204020203" pitchFamily="34" charset="0"/>
              </a:rPr>
              <a:t>活動時間</a:t>
            </a:r>
            <a:endParaRPr lang="zh-TW" b="1" dirty="0">
              <a:latin typeface="Microsoft JhengHei UI" panose="020B0604030504040204" pitchFamily="34" charset="-120"/>
              <a:ea typeface="Microsoft JhengHei UI" panose="020B0604030504040204" pitchFamily="34" charset="-120"/>
              <a:cs typeface="Segoe UI Light" panose="020B0502040204020203" pitchFamily="34" charset="0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6774C685-C983-46BB-82B9-AF1B2B3FC7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730609"/>
              </p:ext>
            </p:extLst>
          </p:nvPr>
        </p:nvGraphicFramePr>
        <p:xfrm>
          <a:off x="1163781" y="1552395"/>
          <a:ext cx="9393381" cy="4623960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2056095">
                  <a:extLst>
                    <a:ext uri="{9D8B030D-6E8A-4147-A177-3AD203B41FA5}">
                      <a16:colId xmlns:a16="http://schemas.microsoft.com/office/drawing/2014/main" val="4259965490"/>
                    </a:ext>
                  </a:extLst>
                </a:gridCol>
                <a:gridCol w="2248079">
                  <a:extLst>
                    <a:ext uri="{9D8B030D-6E8A-4147-A177-3AD203B41FA5}">
                      <a16:colId xmlns:a16="http://schemas.microsoft.com/office/drawing/2014/main" val="1589485319"/>
                    </a:ext>
                  </a:extLst>
                </a:gridCol>
                <a:gridCol w="5089207">
                  <a:extLst>
                    <a:ext uri="{9D8B030D-6E8A-4147-A177-3AD203B41FA5}">
                      <a16:colId xmlns:a16="http://schemas.microsoft.com/office/drawing/2014/main" val="2921761608"/>
                    </a:ext>
                  </a:extLst>
                </a:gridCol>
              </a:tblGrid>
              <a:tr h="4233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100" dirty="0">
                          <a:effectLst/>
                        </a:rPr>
                        <a:t>起訖時間</a:t>
                      </a:r>
                      <a:endParaRPr lang="zh-TW" sz="2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100" dirty="0">
                          <a:effectLst/>
                        </a:rPr>
                        <a:t>項目</a:t>
                      </a:r>
                      <a:endParaRPr lang="zh-TW" sz="2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100" dirty="0">
                          <a:effectLst/>
                        </a:rPr>
                        <a:t>備註</a:t>
                      </a:r>
                      <a:endParaRPr lang="zh-TW" sz="2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extLst>
                  <a:ext uri="{0D108BD9-81ED-4DB2-BD59-A6C34878D82A}">
                    <a16:rowId xmlns:a16="http://schemas.microsoft.com/office/drawing/2014/main" val="3352119397"/>
                  </a:ext>
                </a:extLst>
              </a:tr>
              <a:tr h="84596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3/25(</a:t>
                      </a:r>
                      <a:r>
                        <a:rPr lang="zh-TW" sz="1500" dirty="0">
                          <a:effectLst/>
                        </a:rPr>
                        <a:t>一</a:t>
                      </a:r>
                      <a:r>
                        <a:rPr lang="en-US" sz="1500" dirty="0">
                          <a:effectLst/>
                        </a:rPr>
                        <a:t>)</a:t>
                      </a:r>
                      <a:r>
                        <a:rPr lang="zh-TW" sz="1500" dirty="0">
                          <a:effectLst/>
                        </a:rPr>
                        <a:t>至</a:t>
                      </a:r>
                      <a:r>
                        <a:rPr lang="en-US" sz="1500" dirty="0">
                          <a:effectLst/>
                        </a:rPr>
                        <a:t>9/2(</a:t>
                      </a:r>
                      <a:r>
                        <a:rPr lang="zh-TW" sz="1500" dirty="0">
                          <a:effectLst/>
                        </a:rPr>
                        <a:t>一</a:t>
                      </a:r>
                      <a:r>
                        <a:rPr lang="en-US" sz="1500" dirty="0">
                          <a:effectLst/>
                        </a:rPr>
                        <a:t>)</a:t>
                      </a:r>
                      <a:endParaRPr lang="zh-TW" sz="15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500" dirty="0">
                          <a:effectLst/>
                        </a:rPr>
                        <a:t>高中遠距先修課程</a:t>
                      </a:r>
                      <a:endParaRPr lang="zh-TW" sz="15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highlight>
                            <a:srgbClr val="F8CFB6"/>
                          </a:highlight>
                        </a:rPr>
                        <a:t>1.</a:t>
                      </a:r>
                      <a:r>
                        <a:rPr lang="zh-TW" sz="1500" dirty="0">
                          <a:effectLst/>
                          <a:highlight>
                            <a:srgbClr val="F8CFB6"/>
                          </a:highlight>
                        </a:rPr>
                        <a:t>學生須事先報名始得參加</a:t>
                      </a:r>
                      <a:r>
                        <a:rPr lang="en-US" sz="1500" dirty="0">
                          <a:effectLst/>
                          <a:highlight>
                            <a:srgbClr val="F8CFB6"/>
                          </a:highlight>
                        </a:rPr>
                        <a:t>(</a:t>
                      </a:r>
                      <a:r>
                        <a:rPr lang="zh-TW" sz="1500" dirty="0">
                          <a:effectLst/>
                          <a:highlight>
                            <a:srgbClr val="F8CFB6"/>
                          </a:highlight>
                        </a:rPr>
                        <a:t>無須繳費</a:t>
                      </a:r>
                      <a:r>
                        <a:rPr lang="en-US" sz="1500" dirty="0">
                          <a:effectLst/>
                          <a:highlight>
                            <a:srgbClr val="F8CFB6"/>
                          </a:highlight>
                        </a:rPr>
                        <a:t>)</a:t>
                      </a:r>
                      <a:endParaRPr lang="zh-TW" sz="1500" dirty="0">
                        <a:effectLst/>
                        <a:highlight>
                          <a:srgbClr val="F8CFB6"/>
                        </a:highlight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2.</a:t>
                      </a:r>
                      <a:r>
                        <a:rPr lang="zh-TW" sz="1500" dirty="0">
                          <a:effectLst/>
                        </a:rPr>
                        <a:t>報名時間</a:t>
                      </a:r>
                      <a:r>
                        <a:rPr lang="en-US" sz="1500" dirty="0">
                          <a:effectLst/>
                        </a:rPr>
                        <a:t>:3/25-4/17</a:t>
                      </a:r>
                      <a:r>
                        <a:rPr lang="zh-TW" sz="1500" dirty="0">
                          <a:effectLst/>
                        </a:rPr>
                        <a:t>下午</a:t>
                      </a:r>
                      <a:r>
                        <a:rPr lang="en-US" sz="1500" dirty="0">
                          <a:effectLst/>
                        </a:rPr>
                        <a:t>3</a:t>
                      </a:r>
                      <a:r>
                        <a:rPr lang="zh-TW" sz="1500" dirty="0">
                          <a:effectLst/>
                        </a:rPr>
                        <a:t>點截止</a:t>
                      </a:r>
                      <a:endParaRPr lang="zh-TW" sz="15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extLst>
                  <a:ext uri="{0D108BD9-81ED-4DB2-BD59-A6C34878D82A}">
                    <a16:rowId xmlns:a16="http://schemas.microsoft.com/office/drawing/2014/main" val="2210058819"/>
                  </a:ext>
                </a:extLst>
              </a:tr>
              <a:tr h="208574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6/3(</a:t>
                      </a:r>
                      <a:r>
                        <a:rPr lang="zh-TW" sz="1500" dirty="0">
                          <a:effectLst/>
                        </a:rPr>
                        <a:t>一</a:t>
                      </a:r>
                      <a:r>
                        <a:rPr lang="en-US" sz="1500" dirty="0">
                          <a:effectLst/>
                        </a:rPr>
                        <a:t>)</a:t>
                      </a:r>
                      <a:r>
                        <a:rPr lang="zh-TW" sz="1500" dirty="0">
                          <a:effectLst/>
                        </a:rPr>
                        <a:t>至</a:t>
                      </a:r>
                      <a:r>
                        <a:rPr lang="en-US" sz="1500" dirty="0">
                          <a:effectLst/>
                        </a:rPr>
                        <a:t>8/9(</a:t>
                      </a:r>
                      <a:r>
                        <a:rPr lang="zh-TW" sz="1500" dirty="0">
                          <a:effectLst/>
                        </a:rPr>
                        <a:t>五</a:t>
                      </a:r>
                      <a:r>
                        <a:rPr lang="en-US" sz="1500" dirty="0">
                          <a:effectLst/>
                        </a:rPr>
                        <a:t>)</a:t>
                      </a:r>
                      <a:endParaRPr lang="zh-TW" sz="15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500" dirty="0">
                          <a:effectLst/>
                        </a:rPr>
                        <a:t>英語文先修營</a:t>
                      </a:r>
                      <a:endParaRPr lang="zh-TW" sz="15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highlight>
                            <a:srgbClr val="C0C0C0"/>
                          </a:highlight>
                        </a:rPr>
                        <a:t>1.</a:t>
                      </a:r>
                      <a:r>
                        <a:rPr lang="zh-TW" sz="1500" dirty="0">
                          <a:effectLst/>
                          <a:highlight>
                            <a:srgbClr val="C0C0C0"/>
                          </a:highlight>
                        </a:rPr>
                        <a:t>學生須事先報名、繳費始得參加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2.</a:t>
                      </a:r>
                      <a:r>
                        <a:rPr lang="zh-TW" sz="1500" dirty="0">
                          <a:effectLst/>
                        </a:rPr>
                        <a:t>報名時間</a:t>
                      </a:r>
                      <a:r>
                        <a:rPr lang="en-US" sz="1500" dirty="0">
                          <a:effectLst/>
                        </a:rPr>
                        <a:t>:</a:t>
                      </a:r>
                      <a:r>
                        <a:rPr lang="zh-TW" sz="1500" dirty="0">
                          <a:effectLst/>
                        </a:rPr>
                        <a:t>即日起</a:t>
                      </a:r>
                      <a:r>
                        <a:rPr lang="en-US" sz="1500" dirty="0">
                          <a:effectLst/>
                        </a:rPr>
                        <a:t>-5/17</a:t>
                      </a:r>
                      <a:r>
                        <a:rPr lang="zh-TW" sz="1500" dirty="0">
                          <a:effectLst/>
                        </a:rPr>
                        <a:t>，名額</a:t>
                      </a:r>
                      <a:r>
                        <a:rPr lang="en-US" sz="1500" dirty="0">
                          <a:effectLst/>
                        </a:rPr>
                        <a:t>240</a:t>
                      </a:r>
                      <a:r>
                        <a:rPr lang="zh-TW" sz="1500" dirty="0" smtClean="0">
                          <a:effectLst/>
                        </a:rPr>
                        <a:t>名</a:t>
                      </a:r>
                      <a:endParaRPr lang="zh-TW" sz="1500" dirty="0">
                        <a:effectLst/>
                      </a:endParaRPr>
                    </a:p>
                  </a:txBody>
                  <a:tcPr marL="39686" marR="39686" marT="0" marB="0" anchor="ctr"/>
                </a:tc>
                <a:extLst>
                  <a:ext uri="{0D108BD9-81ED-4DB2-BD59-A6C34878D82A}">
                    <a16:rowId xmlns:a16="http://schemas.microsoft.com/office/drawing/2014/main" val="3855694378"/>
                  </a:ext>
                </a:extLst>
              </a:tr>
              <a:tr h="126894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7/2(</a:t>
                      </a:r>
                      <a:r>
                        <a:rPr lang="zh-TW" sz="1500" dirty="0">
                          <a:effectLst/>
                        </a:rPr>
                        <a:t>二</a:t>
                      </a:r>
                      <a:r>
                        <a:rPr lang="en-US" sz="1500" dirty="0">
                          <a:effectLst/>
                        </a:rPr>
                        <a:t>)</a:t>
                      </a:r>
                      <a:r>
                        <a:rPr lang="zh-TW" sz="1500" dirty="0">
                          <a:effectLst/>
                        </a:rPr>
                        <a:t>至</a:t>
                      </a:r>
                      <a:r>
                        <a:rPr lang="en-US" sz="1500" dirty="0">
                          <a:effectLst/>
                        </a:rPr>
                        <a:t>7/10(</a:t>
                      </a:r>
                      <a:r>
                        <a:rPr lang="zh-TW" sz="1500" dirty="0">
                          <a:effectLst/>
                        </a:rPr>
                        <a:t>三</a:t>
                      </a:r>
                      <a:r>
                        <a:rPr lang="en-US" sz="1500" dirty="0">
                          <a:effectLst/>
                        </a:rPr>
                        <a:t>)</a:t>
                      </a:r>
                      <a:endParaRPr lang="zh-TW" sz="15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500" dirty="0">
                          <a:effectLst/>
                        </a:rPr>
                        <a:t>新生先修微學程活動</a:t>
                      </a:r>
                      <a:endParaRPr lang="zh-TW" sz="15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highlight>
                            <a:srgbClr val="C0C0C0"/>
                          </a:highlight>
                        </a:rPr>
                        <a:t>1.</a:t>
                      </a:r>
                      <a:r>
                        <a:rPr lang="zh-TW" sz="1500" dirty="0">
                          <a:effectLst/>
                          <a:highlight>
                            <a:srgbClr val="C0C0C0"/>
                          </a:highlight>
                        </a:rPr>
                        <a:t>學生須事先報名、繳費始得參加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2.</a:t>
                      </a:r>
                      <a:r>
                        <a:rPr lang="zh-TW" sz="1500" dirty="0">
                          <a:effectLst/>
                        </a:rPr>
                        <a:t>報名時間</a:t>
                      </a:r>
                      <a:r>
                        <a:rPr lang="en-US" sz="1500" dirty="0">
                          <a:effectLst/>
                        </a:rPr>
                        <a:t>:5/6-6/17</a:t>
                      </a:r>
                      <a:r>
                        <a:rPr lang="zh-TW" sz="1500" dirty="0">
                          <a:effectLst/>
                        </a:rPr>
                        <a:t>下午</a:t>
                      </a:r>
                      <a:r>
                        <a:rPr lang="en-US" sz="1500" dirty="0">
                          <a:effectLst/>
                        </a:rPr>
                        <a:t>3</a:t>
                      </a:r>
                      <a:r>
                        <a:rPr lang="zh-TW" sz="1500" dirty="0">
                          <a:effectLst/>
                        </a:rPr>
                        <a:t>點截止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3.</a:t>
                      </a:r>
                      <a:r>
                        <a:rPr lang="zh-TW" sz="1500" dirty="0">
                          <a:effectLst/>
                        </a:rPr>
                        <a:t>各學院活動起訖時間不同請留意</a:t>
                      </a:r>
                      <a:endParaRPr lang="zh-TW" sz="15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39686" marR="39686" marT="0" marB="0" anchor="ctr"/>
                </a:tc>
                <a:extLst>
                  <a:ext uri="{0D108BD9-81ED-4DB2-BD59-A6C34878D82A}">
                    <a16:rowId xmlns:a16="http://schemas.microsoft.com/office/drawing/2014/main" val="22843256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468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cs typeface="Segoe UI Light" panose="020B0502040204020203" pitchFamily="34" charset="0"/>
              </a:rPr>
              <a:t>高中遠距先修課程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>
          <a:xfrm>
            <a:off x="1188721" y="1330036"/>
            <a:ext cx="9122094" cy="3472850"/>
          </a:xfrm>
        </p:spPr>
        <p:txBody>
          <a:bodyPr>
            <a:normAutofit/>
          </a:bodyPr>
          <a:lstStyle/>
          <a:p>
            <a:r>
              <a:rPr lang="zh-TW" altLang="en-US" sz="1800" dirty="0"/>
              <a:t>報名網址：</a:t>
            </a:r>
            <a:r>
              <a:rPr lang="en-US" altLang="zh-TW" sz="1800" u="sng" dirty="0">
                <a:hlinkClick r:id="rId2"/>
              </a:rPr>
              <a:t>http://surv.asia.edu.tw/index.php/522812?lang=zh-Hant-TW</a:t>
            </a:r>
            <a:endParaRPr lang="en-US" altLang="zh-TW" sz="1800" u="sng" dirty="0"/>
          </a:p>
          <a:p>
            <a:endParaRPr lang="zh-TW" altLang="en-US" sz="1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6154" y="2172010"/>
            <a:ext cx="3193256" cy="316960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" y="2152996"/>
            <a:ext cx="6654895" cy="4114799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5863688" y="3756811"/>
            <a:ext cx="1385010" cy="848440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</p:spTree>
    <p:extLst>
      <p:ext uri="{BB962C8B-B14F-4D97-AF65-F5344CB8AC3E}">
        <p14:creationId xmlns:p14="http://schemas.microsoft.com/office/powerpoint/2010/main" val="3213986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英語文先修營</a:t>
            </a:r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  <a:cs typeface="Segoe UI Light" panose="020B0502040204020203" pitchFamily="34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A6EF5A7D-4D69-41B4-BB11-0C183BF404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682" t="10526" r="33" b="15205"/>
          <a:stretch/>
        </p:blipFill>
        <p:spPr>
          <a:xfrm>
            <a:off x="852294" y="1647904"/>
            <a:ext cx="9871522" cy="4495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584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英語文先修營</a:t>
            </a:r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  <a:cs typeface="Segoe UI Light" panose="020B0502040204020203" pitchFamily="34" charset="0"/>
            </a:endParaRPr>
          </a:p>
        </p:txBody>
      </p:sp>
      <p:sp>
        <p:nvSpPr>
          <p:cNvPr id="5" name="內容版面配置區 2"/>
          <p:cNvSpPr>
            <a:spLocks noGrp="1"/>
          </p:cNvSpPr>
          <p:nvPr>
            <p:ph sz="quarter" idx="10"/>
          </p:nvPr>
        </p:nvSpPr>
        <p:spPr>
          <a:xfrm>
            <a:off x="521209" y="1543258"/>
            <a:ext cx="8057660" cy="2983230"/>
          </a:xfrm>
        </p:spPr>
        <p:txBody>
          <a:bodyPr/>
          <a:lstStyle/>
          <a:p>
            <a:pPr marL="257175" indent="-257175">
              <a:buFont typeface="Wingdings" panose="05000000000000000000" pitchFamily="2" charset="2"/>
              <a:buChar char="u"/>
            </a:pPr>
            <a:r>
              <a:rPr lang="zh-TW" altLang="zh-TW" sz="1800" dirty="0"/>
              <a:t>本活動分為線上及實體面授</a:t>
            </a:r>
            <a:r>
              <a:rPr lang="en-US" altLang="zh-TW" sz="1800" dirty="0"/>
              <a:t>(</a:t>
            </a:r>
            <a:r>
              <a:rPr lang="zh-TW" altLang="zh-TW" sz="1800" dirty="0"/>
              <a:t>到校</a:t>
            </a:r>
            <a:r>
              <a:rPr lang="en-US" altLang="zh-TW" sz="1800" dirty="0"/>
              <a:t>)</a:t>
            </a:r>
            <a:r>
              <a:rPr lang="zh-TW" altLang="zh-TW" sz="1800" dirty="0"/>
              <a:t>課程</a:t>
            </a:r>
            <a:r>
              <a:rPr lang="en-US" altLang="zh-TW" sz="1800" dirty="0"/>
              <a:t>:</a:t>
            </a:r>
            <a:endParaRPr lang="zh-TW" altLang="zh-TW" sz="1800" dirty="0"/>
          </a:p>
          <a:p>
            <a:r>
              <a:rPr lang="en-US" altLang="zh-TW" sz="1800" dirty="0"/>
              <a:t>  	</a:t>
            </a:r>
            <a:r>
              <a:rPr lang="zh-TW" altLang="zh-TW" sz="1800" dirty="0"/>
              <a:t>線上：</a:t>
            </a:r>
            <a:r>
              <a:rPr lang="en-US" altLang="zh-TW" sz="1800" dirty="0"/>
              <a:t>6/3~7/12</a:t>
            </a:r>
            <a:r>
              <a:rPr lang="zh-TW" altLang="en-US" sz="1800" dirty="0"/>
              <a:t> </a:t>
            </a:r>
            <a:r>
              <a:rPr lang="en-US" altLang="zh-TW" sz="1800" dirty="0"/>
              <a:t>(6</a:t>
            </a:r>
            <a:r>
              <a:rPr lang="zh-TW" altLang="en-US" sz="1800" dirty="0"/>
              <a:t>週</a:t>
            </a:r>
            <a:r>
              <a:rPr lang="en-US" altLang="zh-TW" sz="1800" dirty="0"/>
              <a:t>)</a:t>
            </a:r>
            <a:endParaRPr lang="zh-TW" altLang="zh-TW" sz="1800" dirty="0"/>
          </a:p>
          <a:p>
            <a:r>
              <a:rPr lang="en-US" altLang="zh-TW" sz="1800" dirty="0"/>
              <a:t>  	</a:t>
            </a:r>
            <a:r>
              <a:rPr lang="zh-TW" altLang="zh-TW" sz="1800" dirty="0"/>
              <a:t>實體面授</a:t>
            </a:r>
            <a:r>
              <a:rPr lang="en-US" altLang="zh-TW" sz="1800" dirty="0"/>
              <a:t>(</a:t>
            </a:r>
            <a:r>
              <a:rPr lang="zh-TW" altLang="zh-TW" sz="1800" dirty="0"/>
              <a:t>到校</a:t>
            </a:r>
            <a:r>
              <a:rPr lang="en-US" altLang="zh-TW" sz="1800" dirty="0"/>
              <a:t>)</a:t>
            </a:r>
            <a:r>
              <a:rPr lang="zh-TW" altLang="zh-TW" sz="1800" dirty="0"/>
              <a:t>：</a:t>
            </a:r>
            <a:r>
              <a:rPr lang="en-US" altLang="zh-TW" sz="1800" dirty="0"/>
              <a:t>7/</a:t>
            </a:r>
            <a:r>
              <a:rPr lang="en-US" altLang="zh-TW" sz="1800" u="sng" dirty="0"/>
              <a:t>15</a:t>
            </a:r>
            <a:r>
              <a:rPr lang="en-US" altLang="zh-TW" sz="1800" dirty="0"/>
              <a:t>~8/8</a:t>
            </a:r>
            <a:r>
              <a:rPr lang="zh-TW" altLang="en-US" sz="1800" dirty="0"/>
              <a:t> </a:t>
            </a:r>
            <a:r>
              <a:rPr lang="en-US" altLang="zh-TW" sz="1800" dirty="0"/>
              <a:t>(4</a:t>
            </a:r>
            <a:r>
              <a:rPr lang="zh-TW" altLang="en-US" sz="1800" dirty="0"/>
              <a:t>週</a:t>
            </a:r>
            <a:r>
              <a:rPr lang="en-US" altLang="zh-TW" sz="1800" dirty="0"/>
              <a:t>)</a:t>
            </a:r>
          </a:p>
          <a:p>
            <a:r>
              <a:rPr lang="en-US" altLang="zh-TW" sz="1800" dirty="0"/>
              <a:t>	*</a:t>
            </a:r>
            <a:r>
              <a:rPr lang="zh-TW" altLang="zh-TW" sz="1800" dirty="0"/>
              <a:t>實體面授期間在校住宿</a:t>
            </a:r>
            <a:endParaRPr lang="zh-TW" altLang="zh-TW" sz="1800" dirty="0">
              <a:latin typeface="Calibri" panose="020F0502020204030204" pitchFamily="34" charset="0"/>
              <a:ea typeface="新細明體" panose="02020500000000000000" pitchFamily="18" charset="-120"/>
            </a:endParaRPr>
          </a:p>
          <a:p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147" y="2448307"/>
            <a:ext cx="4551609" cy="360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53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英語文先修營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>
          <a:xfrm>
            <a:off x="681714" y="1460132"/>
            <a:ext cx="8314835" cy="3687155"/>
          </a:xfrm>
        </p:spPr>
        <p:txBody>
          <a:bodyPr>
            <a:normAutofit/>
          </a:bodyPr>
          <a:lstStyle/>
          <a:p>
            <a:r>
              <a:rPr lang="zh-TW" altLang="en-US" sz="1800" dirty="0"/>
              <a:t>提供英文能力聽、說、讀、寫全方位訓練</a:t>
            </a:r>
            <a:endParaRPr lang="en-US" altLang="zh-TW" sz="1800" dirty="0"/>
          </a:p>
          <a:p>
            <a:r>
              <a:rPr lang="zh-TW" altLang="en-US" sz="1800" dirty="0"/>
              <a:t>加強職場英語</a:t>
            </a:r>
            <a:r>
              <a:rPr lang="en-US" altLang="zh-TW" sz="1800" dirty="0"/>
              <a:t>—</a:t>
            </a:r>
            <a:r>
              <a:rPr lang="zh-TW" altLang="en-US" sz="1800" dirty="0"/>
              <a:t>多益（</a:t>
            </a:r>
            <a:r>
              <a:rPr lang="en-US" altLang="zh-TW" sz="1800" dirty="0"/>
              <a:t>TOEIC</a:t>
            </a:r>
            <a:r>
              <a:rPr lang="zh-TW" altLang="en-US" sz="1800" dirty="0"/>
              <a:t>）應考技巧</a:t>
            </a:r>
            <a:endParaRPr lang="en-US" altLang="zh-TW" sz="1800" dirty="0"/>
          </a:p>
          <a:p>
            <a:r>
              <a:rPr lang="zh-TW" altLang="en-US" sz="1800" dirty="0"/>
              <a:t>結合戶外教學的英語文先修課程</a:t>
            </a:r>
            <a:endParaRPr lang="en-US" altLang="zh-TW" sz="1800" dirty="0"/>
          </a:p>
          <a:p>
            <a:r>
              <a:rPr lang="zh-TW" altLang="en-US" sz="1800" dirty="0"/>
              <a:t>協助學生提早取得進入職場的英文證照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178" y="1847678"/>
            <a:ext cx="3726279" cy="460305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77789" y="3878601"/>
            <a:ext cx="4572000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zh-TW" altLang="en-US" dirty="0">
                <a:solidFill>
                  <a:srgbClr val="666666"/>
                </a:solidFill>
                <a:latin typeface="Arial" panose="020B0604020202020204" pitchFamily="34" charset="0"/>
              </a:rPr>
              <a:t>時尚系大一準新生吳楷哲說，在英語文先修營，已經認識很多各系的同學，還有讀書同伴，相互督促唸英文，希望藉由這一個月的密集訓練，可以提升多益（</a:t>
            </a:r>
            <a:r>
              <a:rPr lang="en-US" altLang="zh-TW" dirty="0">
                <a:solidFill>
                  <a:srgbClr val="666666"/>
                </a:solidFill>
                <a:latin typeface="Arial" panose="020B0604020202020204" pitchFamily="34" charset="0"/>
              </a:rPr>
              <a:t>TOEIC</a:t>
            </a:r>
            <a:r>
              <a:rPr lang="zh-TW" altLang="en-US" dirty="0">
                <a:solidFill>
                  <a:srgbClr val="666666"/>
                </a:solidFill>
                <a:latin typeface="Arial" panose="020B0604020202020204" pitchFamily="34" charset="0"/>
              </a:rPr>
              <a:t>）分數。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7020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本校英語文畢業門檻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>
          <a:xfrm>
            <a:off x="856212" y="1659635"/>
            <a:ext cx="9396006" cy="4109397"/>
          </a:xfrm>
        </p:spPr>
        <p:txBody>
          <a:bodyPr>
            <a:noAutofit/>
          </a:bodyPr>
          <a:lstStyle/>
          <a:p>
            <a:r>
              <a:rPr lang="zh-TW" altLang="en-US" sz="1800" dirty="0"/>
              <a:t>非外文系</a:t>
            </a:r>
          </a:p>
          <a:p>
            <a:r>
              <a:rPr lang="en-US" altLang="zh-TW" sz="1800" dirty="0"/>
              <a:t>1. </a:t>
            </a:r>
            <a:r>
              <a:rPr lang="zh-TW" altLang="en-US" sz="1800" dirty="0"/>
              <a:t>多益測驗</a:t>
            </a:r>
            <a:r>
              <a:rPr lang="en-US" altLang="zh-TW" sz="1800" dirty="0"/>
              <a:t>(TOEIC)</a:t>
            </a:r>
            <a:r>
              <a:rPr lang="zh-TW" altLang="en-US" sz="1800" dirty="0"/>
              <a:t>達 </a:t>
            </a:r>
            <a:r>
              <a:rPr lang="en-US" altLang="zh-TW" sz="1800" dirty="0"/>
              <a:t>500 </a:t>
            </a:r>
            <a:r>
              <a:rPr lang="zh-TW" altLang="en-US" sz="1800" dirty="0"/>
              <a:t>分（含）以上</a:t>
            </a:r>
          </a:p>
          <a:p>
            <a:r>
              <a:rPr lang="en-US" altLang="zh-TW" sz="1800" dirty="0"/>
              <a:t>2. </a:t>
            </a:r>
            <a:r>
              <a:rPr lang="zh-TW" altLang="en-US" sz="1800" dirty="0"/>
              <a:t>托福紙筆測驗</a:t>
            </a:r>
            <a:r>
              <a:rPr lang="en-US" altLang="zh-TW" sz="1800" dirty="0"/>
              <a:t>(TOEFL ITP)</a:t>
            </a:r>
            <a:r>
              <a:rPr lang="zh-TW" altLang="en-US" sz="1800" dirty="0"/>
              <a:t>達 </a:t>
            </a:r>
            <a:r>
              <a:rPr lang="en-US" altLang="zh-TW" sz="1800" dirty="0"/>
              <a:t>440 </a:t>
            </a:r>
            <a:r>
              <a:rPr lang="zh-TW" altLang="en-US" sz="1800" dirty="0"/>
              <a:t>分（含）以上</a:t>
            </a:r>
          </a:p>
          <a:p>
            <a:r>
              <a:rPr lang="en-US" altLang="zh-TW" sz="1800" dirty="0"/>
              <a:t>3. </a:t>
            </a:r>
            <a:r>
              <a:rPr lang="zh-TW" altLang="en-US" sz="1800" dirty="0"/>
              <a:t>網路托福測驗</a:t>
            </a:r>
            <a:r>
              <a:rPr lang="en-US" altLang="zh-TW" sz="1800" dirty="0"/>
              <a:t>(TOEFL </a:t>
            </a:r>
            <a:r>
              <a:rPr lang="en-US" altLang="zh-TW" sz="1800" dirty="0" err="1"/>
              <a:t>iBT</a:t>
            </a:r>
            <a:r>
              <a:rPr lang="en-US" altLang="zh-TW" sz="1800" dirty="0"/>
              <a:t>)</a:t>
            </a:r>
            <a:r>
              <a:rPr lang="zh-TW" altLang="en-US" sz="1800" dirty="0"/>
              <a:t>達 </a:t>
            </a:r>
            <a:r>
              <a:rPr lang="en-US" altLang="zh-TW" sz="1800" dirty="0"/>
              <a:t>42 </a:t>
            </a:r>
            <a:r>
              <a:rPr lang="zh-TW" altLang="en-US" sz="1800" dirty="0"/>
              <a:t>分（含）以上</a:t>
            </a:r>
          </a:p>
          <a:p>
            <a:r>
              <a:rPr lang="en-US" altLang="zh-TW" sz="1800" dirty="0"/>
              <a:t>4. </a:t>
            </a:r>
            <a:r>
              <a:rPr lang="zh-TW" altLang="en-US" sz="1800" dirty="0"/>
              <a:t>通過全民英語能力分級檢定測驗</a:t>
            </a:r>
            <a:r>
              <a:rPr lang="en-US" altLang="zh-TW" sz="1800" dirty="0"/>
              <a:t>(GEPT)</a:t>
            </a:r>
            <a:r>
              <a:rPr lang="zh-TW" altLang="en-US" sz="1800" dirty="0"/>
              <a:t>中級初試</a:t>
            </a:r>
            <a:r>
              <a:rPr lang="en-US" altLang="zh-TW" sz="1800" dirty="0"/>
              <a:t>(</a:t>
            </a:r>
            <a:r>
              <a:rPr lang="zh-TW" altLang="en-US" sz="1800" dirty="0"/>
              <a:t>以下簡稱「全民英檢」</a:t>
            </a:r>
            <a:r>
              <a:rPr lang="en-US" altLang="zh-TW" sz="1800" dirty="0"/>
              <a:t>)</a:t>
            </a:r>
          </a:p>
          <a:p>
            <a:r>
              <a:rPr lang="en-US" altLang="zh-TW" sz="1800" dirty="0"/>
              <a:t>5. </a:t>
            </a:r>
            <a:r>
              <a:rPr lang="zh-TW" altLang="en-US" sz="1800" dirty="0"/>
              <a:t>雅思</a:t>
            </a:r>
            <a:r>
              <a:rPr lang="en-US" altLang="zh-TW" sz="1800" dirty="0"/>
              <a:t>(IELTS)</a:t>
            </a:r>
            <a:r>
              <a:rPr lang="zh-TW" altLang="en-US" sz="1800" dirty="0"/>
              <a:t>達 </a:t>
            </a:r>
            <a:r>
              <a:rPr lang="en-US" altLang="zh-TW" sz="1800" dirty="0"/>
              <a:t>3.5</a:t>
            </a:r>
            <a:r>
              <a:rPr lang="zh-TW" altLang="en-US" sz="1800" dirty="0"/>
              <a:t>（含）以上</a:t>
            </a:r>
          </a:p>
          <a:p>
            <a:endParaRPr lang="zh-TW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902737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英語文先修營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>
          <a:xfrm>
            <a:off x="773084" y="1933957"/>
            <a:ext cx="10066711" cy="4150959"/>
          </a:xfrm>
        </p:spPr>
        <p:txBody>
          <a:bodyPr>
            <a:normAutofit/>
          </a:bodyPr>
          <a:lstStyle/>
          <a:p>
            <a:pPr marL="257175" indent="-257175">
              <a:buFont typeface="Wingdings" panose="05000000000000000000" pitchFamily="2" charset="2"/>
              <a:buChar char="u"/>
            </a:pPr>
            <a:r>
              <a:rPr lang="zh-TW" altLang="en-US" sz="1800" dirty="0"/>
              <a:t>學分抵免</a:t>
            </a:r>
            <a:r>
              <a:rPr lang="en-US" altLang="zh-TW" sz="1800" dirty="0"/>
              <a:t>: </a:t>
            </a:r>
          </a:p>
          <a:p>
            <a:r>
              <a:rPr lang="zh-TW" altLang="en-US" sz="1800" dirty="0"/>
              <a:t>亞大新生完成</a:t>
            </a:r>
            <a:r>
              <a:rPr lang="en-US" altLang="zh-TW" sz="1800" dirty="0"/>
              <a:t>(Pre-Arrival Program)</a:t>
            </a:r>
            <a:r>
              <a:rPr lang="zh-TW" altLang="en-US" sz="1800" dirty="0"/>
              <a:t>課程</a:t>
            </a:r>
            <a:r>
              <a:rPr lang="en-US" altLang="zh-TW" sz="1800" dirty="0"/>
              <a:t>(</a:t>
            </a:r>
            <a:r>
              <a:rPr lang="zh-TW" altLang="en-US" sz="1800" dirty="0"/>
              <a:t>共計</a:t>
            </a:r>
            <a:r>
              <a:rPr lang="en-US" altLang="zh-TW" sz="1800" dirty="0"/>
              <a:t>128</a:t>
            </a:r>
            <a:r>
              <a:rPr lang="zh-TW" altLang="en-US" sz="1800" dirty="0"/>
              <a:t>小時</a:t>
            </a:r>
            <a:r>
              <a:rPr lang="en-US" altLang="zh-TW" sz="1800" dirty="0"/>
              <a:t>)</a:t>
            </a:r>
            <a:r>
              <a:rPr lang="zh-TW" altLang="en-US" sz="1800" dirty="0"/>
              <a:t>，符合下列要求者，可辦理學分抵免：</a:t>
            </a:r>
          </a:p>
          <a:p>
            <a:pPr marL="514350" lvl="1" indent="-342900">
              <a:buFont typeface="+mj-lt"/>
              <a:buAutoNum type="arabicPeriod"/>
            </a:pPr>
            <a:r>
              <a:rPr lang="en-US" altLang="zh-TW" sz="1800" dirty="0"/>
              <a:t>6</a:t>
            </a:r>
            <a:r>
              <a:rPr lang="zh-TW" altLang="en-US" sz="1800" dirty="0"/>
              <a:t>週線上課程至少完成</a:t>
            </a:r>
            <a:r>
              <a:rPr lang="en-US" altLang="zh-TW" sz="1800" dirty="0"/>
              <a:t>48</a:t>
            </a:r>
            <a:r>
              <a:rPr lang="zh-TW" altLang="en-US" sz="1800" dirty="0"/>
              <a:t>小時線上練習，並於</a:t>
            </a:r>
            <a:r>
              <a:rPr lang="en-US" altLang="zh-TW" sz="1800" dirty="0"/>
              <a:t>7</a:t>
            </a:r>
            <a:r>
              <a:rPr lang="zh-TW" altLang="en-US" sz="1800" dirty="0"/>
              <a:t>月</a:t>
            </a:r>
            <a:r>
              <a:rPr lang="en-US" altLang="zh-TW" sz="1800" dirty="0"/>
              <a:t>15</a:t>
            </a:r>
            <a:r>
              <a:rPr lang="zh-TW" altLang="en-US" sz="1800" dirty="0"/>
              <a:t>日</a:t>
            </a:r>
            <a:r>
              <a:rPr lang="en-US" altLang="zh-TW" sz="1800" dirty="0"/>
              <a:t>(</a:t>
            </a:r>
            <a:r>
              <a:rPr lang="zh-TW" altLang="en-US" sz="1800" dirty="0"/>
              <a:t>始業式當日</a:t>
            </a:r>
            <a:r>
              <a:rPr lang="en-US" altLang="zh-TW" sz="1800" dirty="0"/>
              <a:t>)</a:t>
            </a:r>
            <a:r>
              <a:rPr lang="zh-TW" altLang="en-US" sz="1800" dirty="0"/>
              <a:t>通過測驗。</a:t>
            </a:r>
            <a:endParaRPr lang="en-US" altLang="zh-TW" sz="1800" dirty="0"/>
          </a:p>
          <a:p>
            <a:pPr marL="514350" lvl="1" indent="-342900">
              <a:buFont typeface="+mj-lt"/>
              <a:buAutoNum type="arabicPeriod"/>
            </a:pPr>
            <a:r>
              <a:rPr lang="zh-TW" altLang="en-US" sz="1800" dirty="0"/>
              <a:t>完成</a:t>
            </a:r>
            <a:r>
              <a:rPr lang="en-US" altLang="zh-TW" sz="1800" dirty="0"/>
              <a:t>4</a:t>
            </a:r>
            <a:r>
              <a:rPr lang="zh-TW" altLang="en-US" sz="1800" dirty="0"/>
              <a:t>週校園實體課程，並通過多益</a:t>
            </a:r>
            <a:r>
              <a:rPr lang="en-US" altLang="zh-TW" sz="1800" dirty="0"/>
              <a:t>(TOEIC) 650</a:t>
            </a:r>
            <a:r>
              <a:rPr lang="zh-TW" altLang="en-US" sz="1800" dirty="0"/>
              <a:t>分抵免門檻，可抵免大一全年必修英文共計</a:t>
            </a:r>
            <a:r>
              <a:rPr lang="en-US" altLang="zh-TW" sz="1800" dirty="0"/>
              <a:t>6</a:t>
            </a:r>
            <a:r>
              <a:rPr lang="zh-TW" altLang="en-US" sz="1800" dirty="0"/>
              <a:t>學分。</a:t>
            </a:r>
          </a:p>
        </p:txBody>
      </p:sp>
    </p:spTree>
    <p:extLst>
      <p:ext uri="{BB962C8B-B14F-4D97-AF65-F5344CB8AC3E}">
        <p14:creationId xmlns:p14="http://schemas.microsoft.com/office/powerpoint/2010/main" val="1304120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英語文先修營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06" y="1933956"/>
            <a:ext cx="8371073" cy="390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957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英語文先修營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3738" y="1673353"/>
            <a:ext cx="8126241" cy="423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593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英語文先修營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>
          <a:xfrm>
            <a:off x="1928623" y="1933956"/>
            <a:ext cx="7163671" cy="2983230"/>
          </a:xfrm>
        </p:spPr>
        <p:txBody>
          <a:bodyPr>
            <a:normAutofit/>
          </a:bodyPr>
          <a:lstStyle/>
          <a:p>
            <a:pPr marL="257175" indent="-257175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zh-TW" altLang="zh-TW" sz="1500" dirty="0"/>
              <a:t>英語文先修營</a:t>
            </a:r>
            <a:r>
              <a:rPr lang="en-US" altLang="zh-TW" sz="1500" dirty="0"/>
              <a:t>(</a:t>
            </a:r>
            <a:r>
              <a:rPr lang="zh-TW" altLang="en-US" sz="1500" dirty="0"/>
              <a:t>報名系統</a:t>
            </a:r>
            <a:r>
              <a:rPr lang="en-US" altLang="zh-TW" sz="1500" dirty="0"/>
              <a:t>): </a:t>
            </a:r>
            <a:r>
              <a:rPr lang="en-US" altLang="zh-TW" sz="1500" dirty="0">
                <a:hlinkClick r:id="rId2"/>
              </a:rPr>
              <a:t>https://goo.gl/WL4YNQ</a:t>
            </a:r>
            <a:endParaRPr lang="zh-TW" altLang="zh-TW" sz="1500" dirty="0"/>
          </a:p>
          <a:p>
            <a:endParaRPr lang="zh-TW" altLang="en-US" sz="150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906" y="2531703"/>
            <a:ext cx="4883198" cy="3019338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5614307" y="3643363"/>
            <a:ext cx="1159304" cy="796018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1820" y="2531704"/>
            <a:ext cx="3456131" cy="303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585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t="74818"/>
          <a:stretch/>
        </p:blipFill>
        <p:spPr>
          <a:xfrm>
            <a:off x="1914905" y="3743325"/>
            <a:ext cx="8410082" cy="2114550"/>
          </a:xfrm>
          <a:prstGeom prst="rect">
            <a:avLst/>
          </a:prstGeom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cs typeface="Segoe UI Light" panose="020B0502040204020203" pitchFamily="34" charset="0"/>
              </a:rPr>
              <a:t>新生先修微學程</a:t>
            </a:r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  <a:cs typeface="Segoe UI Light" panose="020B0502040204020203" pitchFamily="34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/>
          <a:srcRect b="25000"/>
          <a:stretch/>
        </p:blipFill>
        <p:spPr>
          <a:xfrm>
            <a:off x="1914906" y="1814513"/>
            <a:ext cx="8410082" cy="1928813"/>
          </a:xfrm>
          <a:prstGeom prst="rect">
            <a:avLst/>
          </a:prstGeom>
        </p:spPr>
      </p:pic>
      <p:sp>
        <p:nvSpPr>
          <p:cNvPr id="5" name="圓角矩形 4"/>
          <p:cNvSpPr/>
          <p:nvPr/>
        </p:nvSpPr>
        <p:spPr>
          <a:xfrm>
            <a:off x="2481262" y="3743325"/>
            <a:ext cx="1500188" cy="2114550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</p:spTree>
    <p:extLst>
      <p:ext uri="{BB962C8B-B14F-4D97-AF65-F5344CB8AC3E}">
        <p14:creationId xmlns:p14="http://schemas.microsoft.com/office/powerpoint/2010/main" val="394463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cs typeface="Segoe UI Light" panose="020B0502040204020203" pitchFamily="34" charset="0"/>
              </a:rPr>
              <a:t>新生先修微學程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6577" y="1933956"/>
            <a:ext cx="8727611" cy="362388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287059" y="1193294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>
                <a:solidFill>
                  <a:srgbClr val="DD462F"/>
                </a:solidFill>
              </a:rPr>
              <a:t>銜接大學課程</a:t>
            </a:r>
            <a:endParaRPr lang="en-US" altLang="zh-TW" sz="3600" dirty="0">
              <a:solidFill>
                <a:srgbClr val="DD46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742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cs typeface="Segoe UI Light" panose="020B0502040204020203" pitchFamily="34" charset="0"/>
              </a:rPr>
              <a:t>新生先修微學程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345" y="1933957"/>
            <a:ext cx="8671695" cy="239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645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cs typeface="Segoe UI Light" panose="020B0502040204020203" pitchFamily="34" charset="0"/>
              </a:rPr>
              <a:t>新生先修微學程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8743" y="1844592"/>
            <a:ext cx="8436704" cy="260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137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7182" y="1151084"/>
            <a:ext cx="7175709" cy="481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5002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cs typeface="Segoe UI Light" panose="020B0502040204020203" pitchFamily="34" charset="0"/>
              </a:rPr>
              <a:t>新生先修微學程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20"/>
          <a:stretch/>
        </p:blipFill>
        <p:spPr bwMode="auto">
          <a:xfrm>
            <a:off x="1790754" y="3626771"/>
            <a:ext cx="8643104" cy="2031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b="36818"/>
          <a:stretch/>
        </p:blipFill>
        <p:spPr>
          <a:xfrm>
            <a:off x="1902996" y="1809808"/>
            <a:ext cx="8342157" cy="1509668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8240177" y="2722949"/>
            <a:ext cx="1980483" cy="629940"/>
          </a:xfrm>
          <a:prstGeom prst="round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</p:spTree>
    <p:extLst>
      <p:ext uri="{BB962C8B-B14F-4D97-AF65-F5344CB8AC3E}">
        <p14:creationId xmlns:p14="http://schemas.microsoft.com/office/powerpoint/2010/main" val="1481411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zh-TW" altLang="en-US" dirty="0"/>
              <a:t>先修活動系列課程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1928813" y="1933576"/>
          <a:ext cx="8312066" cy="3904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281" y="3000751"/>
            <a:ext cx="2281619" cy="2296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8"/>
          <a:srcRect l="10968" r="8093"/>
          <a:stretch/>
        </p:blipFill>
        <p:spPr>
          <a:xfrm>
            <a:off x="4994993" y="2938852"/>
            <a:ext cx="2231976" cy="241995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9"/>
          <a:srcRect l="4878" t="2214" r="6028" b="5294"/>
          <a:stretch/>
        </p:blipFill>
        <p:spPr>
          <a:xfrm>
            <a:off x="2083470" y="2935151"/>
            <a:ext cx="2292017" cy="2361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116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559</Words>
  <Application>Microsoft Office PowerPoint</Application>
  <PresentationFormat>寬螢幕</PresentationFormat>
  <Paragraphs>66</Paragraphs>
  <Slides>18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7" baseType="lpstr">
      <vt:lpstr>Microsoft JhengHei UI</vt:lpstr>
      <vt:lpstr>微軟正黑體</vt:lpstr>
      <vt:lpstr>新細明體</vt:lpstr>
      <vt:lpstr>Arial</vt:lpstr>
      <vt:lpstr>Calibri</vt:lpstr>
      <vt:lpstr>Calibri Light</vt:lpstr>
      <vt:lpstr>Segoe UI Light</vt:lpstr>
      <vt:lpstr>Wingdings</vt:lpstr>
      <vt:lpstr>Office 佈景主題</vt:lpstr>
      <vt:lpstr>先修活動系列課程</vt:lpstr>
      <vt:lpstr>活動時間</vt:lpstr>
      <vt:lpstr>高中遠距先修課程</vt:lpstr>
      <vt:lpstr>英語文先修營</vt:lpstr>
      <vt:lpstr>英語文先修營</vt:lpstr>
      <vt:lpstr>英語文先修營</vt:lpstr>
      <vt:lpstr>本校英語文畢業門檻</vt:lpstr>
      <vt:lpstr>英語文先修營</vt:lpstr>
      <vt:lpstr>英語文先修營</vt:lpstr>
      <vt:lpstr>英語文先修營</vt:lpstr>
      <vt:lpstr>英語文先修營</vt:lpstr>
      <vt:lpstr>新生先修微學程</vt:lpstr>
      <vt:lpstr>新生先修微學程</vt:lpstr>
      <vt:lpstr>新生先修微學程</vt:lpstr>
      <vt:lpstr>新生先修微學程</vt:lpstr>
      <vt:lpstr>PowerPoint 簡報</vt:lpstr>
      <vt:lpstr>新生先修微學程</vt:lpstr>
      <vt:lpstr>先修活動系列課程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先修活動系列課程</dc:title>
  <dc:creator>asia0105</dc:creator>
  <cp:lastModifiedBy>asia0105</cp:lastModifiedBy>
  <cp:revision>1</cp:revision>
  <dcterms:created xsi:type="dcterms:W3CDTF">2019-04-25T02:47:13Z</dcterms:created>
  <dcterms:modified xsi:type="dcterms:W3CDTF">2019-04-25T02:47:23Z</dcterms:modified>
</cp:coreProperties>
</file>